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58" r:id="rId3"/>
    <p:sldId id="259" r:id="rId4"/>
    <p:sldId id="260" r:id="rId5"/>
    <p:sldId id="264" r:id="rId6"/>
    <p:sldId id="261" r:id="rId7"/>
    <p:sldId id="262" r:id="rId8"/>
    <p:sldId id="263" r:id="rId9"/>
    <p:sldId id="265" r:id="rId10"/>
    <p:sldId id="266" r:id="rId11"/>
    <p:sldId id="267" r:id="rId12"/>
    <p:sldId id="268" r:id="rId13"/>
    <p:sldId id="275" r:id="rId14"/>
    <p:sldId id="269" r:id="rId15"/>
    <p:sldId id="270" r:id="rId16"/>
    <p:sldId id="271" r:id="rId17"/>
    <p:sldId id="272" r:id="rId18"/>
    <p:sldId id="273" r:id="rId19"/>
    <p:sldId id="274" r:id="rId20"/>
    <p:sldId id="277" r:id="rId21"/>
    <p:sldId id="278" r:id="rId22"/>
    <p:sldId id="282" r:id="rId23"/>
    <p:sldId id="279" r:id="rId24"/>
    <p:sldId id="280" r:id="rId25"/>
    <p:sldId id="281" r:id="rId26"/>
    <p:sldId id="283" r:id="rId27"/>
    <p:sldId id="284" r:id="rId28"/>
    <p:sldId id="285" r:id="rId29"/>
    <p:sldId id="286" r:id="rId30"/>
    <p:sldId id="287" r:id="rId31"/>
    <p:sldId id="288" r:id="rId32"/>
    <p:sldId id="289" r:id="rId33"/>
    <p:sldId id="290" r:id="rId34"/>
    <p:sldId id="291" r:id="rId35"/>
    <p:sldId id="292" r:id="rId36"/>
    <p:sldId id="29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7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F6D9D9-94CD-4095-830B-0CD353F7B34D}" type="datetimeFigureOut">
              <a:rPr lang="en-US" smtClean="0"/>
              <a:pPr/>
              <a:t>12/6/2009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C20B5-AB92-4A75-8BC9-140DA751E37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http://www.city-data.com/articles/images/img2396598.jpg</a:t>
            </a:r>
            <a:endParaRPr lang="en-US" dirty="0"/>
          </a:p>
        </p:txBody>
      </p:sp>
      <p:sp>
        <p:nvSpPr>
          <p:cNvPr id="4" name="Slide Number Placeholder 3"/>
          <p:cNvSpPr>
            <a:spLocks noGrp="1"/>
          </p:cNvSpPr>
          <p:nvPr>
            <p:ph type="sldNum" sz="quarter" idx="10"/>
          </p:nvPr>
        </p:nvSpPr>
        <p:spPr/>
        <p:txBody>
          <a:bodyPr/>
          <a:lstStyle/>
          <a:p>
            <a:fld id="{19FC20B5-AB92-4A75-8BC9-140DA751E37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807D0D1-AD48-456E-AFDF-EDDE815964FF}" type="datetimeFigureOut">
              <a:rPr lang="en-US" smtClean="0"/>
              <a:pPr/>
              <a:t>12/6/2009</a:t>
            </a:fld>
            <a:endParaRPr lang="en-US"/>
          </a:p>
        </p:txBody>
      </p:sp>
      <p:sp>
        <p:nvSpPr>
          <p:cNvPr id="16" name="Slide Number Placeholder 15"/>
          <p:cNvSpPr>
            <a:spLocks noGrp="1"/>
          </p:cNvSpPr>
          <p:nvPr>
            <p:ph type="sldNum" sz="quarter" idx="11"/>
          </p:nvPr>
        </p:nvSpPr>
        <p:spPr/>
        <p:txBody>
          <a:bodyPr/>
          <a:lstStyle/>
          <a:p>
            <a:fld id="{87349E3B-46FC-4650-A1A3-B7140A074D8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07D0D1-AD48-456E-AFDF-EDDE815964FF}" type="datetimeFigureOut">
              <a:rPr lang="en-US" smtClean="0"/>
              <a:pPr/>
              <a:t>12/6/2009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49E3B-46FC-4650-A1A3-B7140A074D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07D0D1-AD48-456E-AFDF-EDDE815964FF}" type="datetimeFigureOut">
              <a:rPr lang="en-US" smtClean="0"/>
              <a:pPr/>
              <a:t>12/6/2009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49E3B-46FC-4650-A1A3-B7140A074D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807D0D1-AD48-456E-AFDF-EDDE815964FF}" type="datetimeFigureOut">
              <a:rPr lang="en-US" smtClean="0"/>
              <a:pPr/>
              <a:t>12/6/2009</a:t>
            </a:fld>
            <a:endParaRPr lang="en-US"/>
          </a:p>
        </p:txBody>
      </p:sp>
      <p:sp>
        <p:nvSpPr>
          <p:cNvPr id="15" name="Slide Number Placeholder 14"/>
          <p:cNvSpPr>
            <a:spLocks noGrp="1"/>
          </p:cNvSpPr>
          <p:nvPr>
            <p:ph type="sldNum" sz="quarter" idx="15"/>
          </p:nvPr>
        </p:nvSpPr>
        <p:spPr/>
        <p:txBody>
          <a:bodyPr/>
          <a:lstStyle>
            <a:lvl1pPr algn="ctr">
              <a:defRPr/>
            </a:lvl1pPr>
          </a:lstStyle>
          <a:p>
            <a:fld id="{87349E3B-46FC-4650-A1A3-B7140A074D8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07D0D1-AD48-456E-AFDF-EDDE815964FF}" type="datetimeFigureOut">
              <a:rPr lang="en-US" smtClean="0"/>
              <a:pPr/>
              <a:t>12/6/2009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49E3B-46FC-4650-A1A3-B7140A074D8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07D0D1-AD48-456E-AFDF-EDDE815964FF}" type="datetimeFigureOut">
              <a:rPr lang="en-US" smtClean="0"/>
              <a:pPr/>
              <a:t>12/6/2009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49E3B-46FC-4650-A1A3-B7140A074D8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7349E3B-46FC-4650-A1A3-B7140A074D8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807D0D1-AD48-456E-AFDF-EDDE815964FF}" type="datetimeFigureOut">
              <a:rPr lang="en-US" smtClean="0"/>
              <a:pPr/>
              <a:t>12/6/2009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07D0D1-AD48-456E-AFDF-EDDE815964FF}" type="datetimeFigureOut">
              <a:rPr lang="en-US" smtClean="0"/>
              <a:pPr/>
              <a:t>12/6/2009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349E3B-46FC-4650-A1A3-B7140A074D8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7D0D1-AD48-456E-AFDF-EDDE815964FF}" type="datetimeFigureOut">
              <a:rPr lang="en-US" smtClean="0"/>
              <a:pPr/>
              <a:t>12/6/2009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349E3B-46FC-4650-A1A3-B7140A074D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807D0D1-AD48-456E-AFDF-EDDE815964FF}" type="datetimeFigureOut">
              <a:rPr lang="en-US" smtClean="0"/>
              <a:pPr/>
              <a:t>12/6/2009</a:t>
            </a:fld>
            <a:endParaRPr lang="en-US"/>
          </a:p>
        </p:txBody>
      </p:sp>
      <p:sp>
        <p:nvSpPr>
          <p:cNvPr id="9" name="Slide Number Placeholder 8"/>
          <p:cNvSpPr>
            <a:spLocks noGrp="1"/>
          </p:cNvSpPr>
          <p:nvPr>
            <p:ph type="sldNum" sz="quarter" idx="15"/>
          </p:nvPr>
        </p:nvSpPr>
        <p:spPr/>
        <p:txBody>
          <a:bodyPr/>
          <a:lstStyle/>
          <a:p>
            <a:fld id="{87349E3B-46FC-4650-A1A3-B7140A074D8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807D0D1-AD48-456E-AFDF-EDDE815964FF}" type="datetimeFigureOut">
              <a:rPr lang="en-US" smtClean="0"/>
              <a:pPr/>
              <a:t>12/6/2009</a:t>
            </a:fld>
            <a:endParaRPr lang="en-US"/>
          </a:p>
        </p:txBody>
      </p:sp>
      <p:sp>
        <p:nvSpPr>
          <p:cNvPr id="9" name="Slide Number Placeholder 8"/>
          <p:cNvSpPr>
            <a:spLocks noGrp="1"/>
          </p:cNvSpPr>
          <p:nvPr>
            <p:ph type="sldNum" sz="quarter" idx="11"/>
          </p:nvPr>
        </p:nvSpPr>
        <p:spPr/>
        <p:txBody>
          <a:bodyPr/>
          <a:lstStyle/>
          <a:p>
            <a:fld id="{87349E3B-46FC-4650-A1A3-B7140A074D8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07D0D1-AD48-456E-AFDF-EDDE815964FF}" type="datetimeFigureOut">
              <a:rPr lang="en-US" smtClean="0"/>
              <a:pPr/>
              <a:t>12/6/2009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7349E3B-46FC-4650-A1A3-B7140A074D8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image" Target="../media/image3.png"/><Relationship Id="rId4" Type="http://schemas.openxmlformats.org/officeDocument/2006/relationships/slide" Target="slide1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n.wikipedia.org/wiki/Veto"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hyperlink" Target="http://teachertube.com/viewVideo.php?video_id=144591&amp;title=School_House_Rock"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slide" Target="slide1.xml"/></Relationships>
</file>

<file path=ppt/slides/_rels/slide2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hyperlink" Target="http://www.ourcourts.org/flashgames/1/index.html" TargetMode="External"/><Relationship Id="rId1" Type="http://schemas.openxmlformats.org/officeDocument/2006/relationships/slideLayout" Target="../slideLayouts/slideLayout4.xml"/><Relationship Id="rId4" Type="http://schemas.openxmlformats.org/officeDocument/2006/relationships/slide" Target="slide1.xml"/></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slide" Target="slide23.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3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michigan.gov/sos/0,1607,7-127-1640_9105---,00.html" TargetMode="External"/><Relationship Id="rId2" Type="http://schemas.openxmlformats.org/officeDocument/2006/relationships/hyperlink" Target="http://www.michigan.gov/msp" TargetMode="Externa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www.michigan.gov/ag/0,1607,7-164-19441-196796--,00.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hyperlink" Target="http://en.wikipedia.org/wiki/Veto"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457200"/>
            <a:ext cx="6172200" cy="1938992"/>
          </a:xfrm>
          <a:prstGeom prst="rect">
            <a:avLst/>
          </a:prstGeom>
          <a:noFill/>
        </p:spPr>
        <p:txBody>
          <a:bodyPr wrap="square" rtlCol="0">
            <a:spAutoFit/>
          </a:bodyPr>
          <a:lstStyle/>
          <a:p>
            <a:pPr algn="ctr"/>
            <a:r>
              <a:rPr lang="en-US" sz="3200" dirty="0" smtClean="0"/>
              <a:t>The Powers of the Three Branches of Government Tutorial</a:t>
            </a:r>
          </a:p>
          <a:p>
            <a:pPr algn="ctr"/>
            <a:r>
              <a:rPr lang="en-US" sz="2400" dirty="0" smtClean="0"/>
              <a:t>By John Phillips</a:t>
            </a:r>
          </a:p>
          <a:p>
            <a:endParaRPr lang="en-US" sz="3200" dirty="0"/>
          </a:p>
        </p:txBody>
      </p:sp>
      <p:sp>
        <p:nvSpPr>
          <p:cNvPr id="3" name="Isosceles Triangle 2"/>
          <p:cNvSpPr/>
          <p:nvPr/>
        </p:nvSpPr>
        <p:spPr>
          <a:xfrm>
            <a:off x="2286000" y="2514600"/>
            <a:ext cx="4724400" cy="2971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hlinkClick r:id="rId2" action="ppaction://hlinksldjump"/>
          </p:cNvPr>
          <p:cNvSpPr txBox="1"/>
          <p:nvPr/>
        </p:nvSpPr>
        <p:spPr>
          <a:xfrm>
            <a:off x="3124200" y="2209800"/>
            <a:ext cx="3048000" cy="400110"/>
          </a:xfrm>
          <a:prstGeom prst="rect">
            <a:avLst/>
          </a:prstGeom>
          <a:noFill/>
          <a:ln>
            <a:solidFill>
              <a:schemeClr val="tx1"/>
            </a:solidFill>
          </a:ln>
        </p:spPr>
        <p:txBody>
          <a:bodyPr wrap="square" rtlCol="0">
            <a:spAutoFit/>
          </a:bodyPr>
          <a:lstStyle/>
          <a:p>
            <a:pPr algn="ctr"/>
            <a:r>
              <a:rPr lang="en-US" sz="2000" dirty="0" smtClean="0"/>
              <a:t>Executive Branch</a:t>
            </a:r>
            <a:endParaRPr lang="en-US" sz="2000" dirty="0"/>
          </a:p>
        </p:txBody>
      </p:sp>
      <p:sp>
        <p:nvSpPr>
          <p:cNvPr id="5" name="TextBox 4">
            <a:hlinkClick r:id="rId3" action="ppaction://hlinksldjump"/>
          </p:cNvPr>
          <p:cNvSpPr txBox="1"/>
          <p:nvPr/>
        </p:nvSpPr>
        <p:spPr>
          <a:xfrm>
            <a:off x="5715000" y="5486400"/>
            <a:ext cx="3048000" cy="400110"/>
          </a:xfrm>
          <a:prstGeom prst="rect">
            <a:avLst/>
          </a:prstGeom>
          <a:noFill/>
          <a:ln>
            <a:solidFill>
              <a:schemeClr val="tx1"/>
            </a:solidFill>
          </a:ln>
        </p:spPr>
        <p:txBody>
          <a:bodyPr wrap="square" rtlCol="0">
            <a:spAutoFit/>
          </a:bodyPr>
          <a:lstStyle/>
          <a:p>
            <a:pPr algn="ctr"/>
            <a:r>
              <a:rPr lang="en-US" sz="2000" dirty="0" smtClean="0"/>
              <a:t>Judicial Branch</a:t>
            </a:r>
            <a:endParaRPr lang="en-US" sz="2000" dirty="0"/>
          </a:p>
        </p:txBody>
      </p:sp>
      <p:sp>
        <p:nvSpPr>
          <p:cNvPr id="6" name="TextBox 5">
            <a:hlinkClick r:id="rId4" action="ppaction://hlinksldjump"/>
          </p:cNvPr>
          <p:cNvSpPr txBox="1"/>
          <p:nvPr/>
        </p:nvSpPr>
        <p:spPr>
          <a:xfrm>
            <a:off x="381000" y="5486400"/>
            <a:ext cx="3048000" cy="400110"/>
          </a:xfrm>
          <a:prstGeom prst="rect">
            <a:avLst/>
          </a:prstGeom>
          <a:noFill/>
          <a:ln>
            <a:solidFill>
              <a:schemeClr val="tx1"/>
            </a:solidFill>
          </a:ln>
        </p:spPr>
        <p:txBody>
          <a:bodyPr wrap="square" rtlCol="0">
            <a:spAutoFit/>
          </a:bodyPr>
          <a:lstStyle/>
          <a:p>
            <a:pPr algn="ctr"/>
            <a:r>
              <a:rPr lang="en-US" sz="2000" dirty="0" smtClean="0"/>
              <a:t>Legislative Branch</a:t>
            </a:r>
            <a:endParaRPr lang="en-US" sz="2000" dirty="0"/>
          </a:p>
        </p:txBody>
      </p:sp>
      <p:pic>
        <p:nvPicPr>
          <p:cNvPr id="6146" name="Picture 2" descr="C:\Documents and Settings\JPhillips\Local Settings\Temporary Internet Files\Content.IE5\6A7Y2SX0\MCj04361800000[1].png"/>
          <p:cNvPicPr>
            <a:picLocks noChangeAspect="1" noChangeArrowheads="1"/>
          </p:cNvPicPr>
          <p:nvPr/>
        </p:nvPicPr>
        <p:blipFill>
          <a:blip r:embed="rId5" cstate="print"/>
          <a:srcRect/>
          <a:stretch>
            <a:fillRect/>
          </a:stretch>
        </p:blipFill>
        <p:spPr bwMode="auto">
          <a:xfrm>
            <a:off x="3657600" y="3505200"/>
            <a:ext cx="1917460" cy="1714286"/>
          </a:xfrm>
          <a:prstGeom prst="rect">
            <a:avLst/>
          </a:prstGeom>
          <a:noFill/>
        </p:spPr>
      </p:pic>
      <p:sp>
        <p:nvSpPr>
          <p:cNvPr id="8" name="5-Point Star 7">
            <a:hlinkClick r:id="rId6" action="ppaction://hlinksldjump"/>
          </p:cNvPr>
          <p:cNvSpPr/>
          <p:nvPr/>
        </p:nvSpPr>
        <p:spPr>
          <a:xfrm>
            <a:off x="533400" y="2667000"/>
            <a:ext cx="1828800" cy="1447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Final Quiz</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00200" y="4191000"/>
            <a:ext cx="6019800" cy="1524000"/>
          </a:xfrm>
        </p:spPr>
        <p:txBody>
          <a:bodyPr>
            <a:normAutofit/>
          </a:bodyPr>
          <a:lstStyle/>
          <a:p>
            <a:pPr algn="ctr">
              <a:buNone/>
            </a:pPr>
            <a:r>
              <a:rPr lang="en-US" dirty="0" smtClean="0"/>
              <a:t>	The Governor can use her power to veto to stop the bill from becoming a law.</a:t>
            </a:r>
            <a:endParaRPr lang="en-US" dirty="0"/>
          </a:p>
        </p:txBody>
      </p:sp>
      <p:sp>
        <p:nvSpPr>
          <p:cNvPr id="5" name="Rectangle 4"/>
          <p:cNvSpPr/>
          <p:nvPr/>
        </p:nvSpPr>
        <p:spPr>
          <a:xfrm>
            <a:off x="2590800" y="533400"/>
            <a:ext cx="44196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Great Job!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5" name="Picture 5" descr="C:\Documents and Settings\JPhillips\Local Settings\Temporary Internet Files\Content.IE5\SQSOMTNV\MCj04413610000[1].png"/>
          <p:cNvPicPr>
            <a:picLocks noChangeAspect="1" noChangeArrowheads="1"/>
          </p:cNvPicPr>
          <p:nvPr/>
        </p:nvPicPr>
        <p:blipFill>
          <a:blip r:embed="rId3" cstate="print"/>
          <a:srcRect/>
          <a:stretch>
            <a:fillRect/>
          </a:stretch>
        </p:blipFill>
        <p:spPr bwMode="auto">
          <a:xfrm>
            <a:off x="3352800" y="1524000"/>
            <a:ext cx="2743200" cy="2743200"/>
          </a:xfrm>
          <a:prstGeom prst="rect">
            <a:avLst/>
          </a:prstGeom>
          <a:noFill/>
        </p:spPr>
      </p:pic>
      <p:sp>
        <p:nvSpPr>
          <p:cNvPr id="6" name="Action Button: Forward or Next 5">
            <a:hlinkClick r:id="rId4" action="ppaction://hlinksldjump" highlightClick="1"/>
          </p:cNvPr>
          <p:cNvSpPr/>
          <p:nvPr/>
        </p:nvSpPr>
        <p:spPr>
          <a:xfrm>
            <a:off x="7086600" y="5791200"/>
            <a:ext cx="15240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ndAc>
      <p:stSnd>
        <p:snd r:embed="rId2" name="applause.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Legislative Branch?</a:t>
            </a:r>
            <a:endParaRPr lang="en-US" dirty="0"/>
          </a:p>
        </p:txBody>
      </p:sp>
      <p:sp>
        <p:nvSpPr>
          <p:cNvPr id="3" name="Content Placeholder 2"/>
          <p:cNvSpPr>
            <a:spLocks noGrp="1"/>
          </p:cNvSpPr>
          <p:nvPr>
            <p:ph sz="half" idx="1"/>
          </p:nvPr>
        </p:nvSpPr>
        <p:spPr>
          <a:xfrm>
            <a:off x="4572000" y="1524000"/>
            <a:ext cx="4059936" cy="4572000"/>
          </a:xfrm>
        </p:spPr>
        <p:txBody>
          <a:bodyPr/>
          <a:lstStyle/>
          <a:p>
            <a:r>
              <a:rPr lang="en-US" dirty="0" smtClean="0"/>
              <a:t>The Legislative Branch of our government is the branch that creates the laws.  </a:t>
            </a:r>
          </a:p>
          <a:p>
            <a:endParaRPr lang="en-US" dirty="0" smtClean="0"/>
          </a:p>
          <a:p>
            <a:r>
              <a:rPr lang="en-US" dirty="0" smtClean="0"/>
              <a:t>It is made up of two separate groups:</a:t>
            </a:r>
          </a:p>
          <a:p>
            <a:pPr lvl="1"/>
            <a:r>
              <a:rPr lang="en-US" dirty="0" smtClean="0"/>
              <a:t>The Senate</a:t>
            </a:r>
          </a:p>
          <a:p>
            <a:pPr lvl="1"/>
            <a:r>
              <a:rPr lang="en-US" dirty="0" smtClean="0"/>
              <a:t>The House of Representatives</a:t>
            </a:r>
            <a:endParaRPr lang="en-US" dirty="0"/>
          </a:p>
        </p:txBody>
      </p:sp>
      <p:pic>
        <p:nvPicPr>
          <p:cNvPr id="7170" name="Picture 2"/>
          <p:cNvPicPr>
            <a:picLocks noGrp="1" noChangeAspect="1" noChangeArrowheads="1"/>
          </p:cNvPicPr>
          <p:nvPr>
            <p:ph sz="half" idx="2"/>
          </p:nvPr>
        </p:nvPicPr>
        <p:blipFill>
          <a:blip r:embed="rId3" cstate="print"/>
          <a:srcRect/>
          <a:stretch>
            <a:fillRect/>
          </a:stretch>
        </p:blipFill>
        <p:spPr bwMode="auto">
          <a:xfrm>
            <a:off x="685800" y="1524000"/>
            <a:ext cx="3044952" cy="4572000"/>
          </a:xfrm>
          <a:prstGeom prst="rect">
            <a:avLst/>
          </a:prstGeom>
          <a:ln w="228600" cap="sq" cmpd="thickThin">
            <a:solidFill>
              <a:srgbClr val="000000"/>
            </a:solidFill>
            <a:prstDash val="solid"/>
            <a:miter lim="800000"/>
          </a:ln>
          <a:effectLst>
            <a:innerShdw blurRad="76200">
              <a:srgbClr val="000000"/>
            </a:innerShdw>
          </a:effectLst>
        </p:spPr>
      </p:pic>
      <p:sp>
        <p:nvSpPr>
          <p:cNvPr id="6" name="Action Button: Forward or Next 5">
            <a:hlinkClick r:id="" action="ppaction://hlinkshowjump?jump=nextslide" highlightClick="1"/>
          </p:cNvPr>
          <p:cNvSpPr/>
          <p:nvPr/>
        </p:nvSpPr>
        <p:spPr>
          <a:xfrm>
            <a:off x="7315200" y="5943600"/>
            <a:ext cx="12954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childTnLst>
                          </p:cTn>
                        </p:par>
                        <p:par>
                          <p:cTn id="17" fill="hold">
                            <p:stCondLst>
                              <p:cond delay="2000"/>
                            </p:stCondLst>
                            <p:childTnLst>
                              <p:par>
                                <p:cTn id="18" presetID="4" presetClass="entr" presetSubtype="3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out)">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powers do the Legislative Branch have?</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The Legislative Branch has the power to create new laws.</a:t>
            </a:r>
          </a:p>
          <a:p>
            <a:endParaRPr lang="en-US" dirty="0" smtClean="0"/>
          </a:p>
          <a:p>
            <a:r>
              <a:rPr lang="en-US" dirty="0" smtClean="0"/>
              <a:t>This branch can override a </a:t>
            </a:r>
            <a:r>
              <a:rPr lang="en-US" dirty="0" smtClean="0">
                <a:hlinkClick r:id="rId2"/>
              </a:rPr>
              <a:t>veto</a:t>
            </a:r>
            <a:r>
              <a:rPr lang="en-US" dirty="0" smtClean="0"/>
              <a:t> that was given by the Governor.</a:t>
            </a:r>
          </a:p>
          <a:p>
            <a:endParaRPr lang="en-US" dirty="0" smtClean="0"/>
          </a:p>
          <a:p>
            <a:r>
              <a:rPr lang="en-US" dirty="0" smtClean="0"/>
              <a:t>They also control how money is spent by the State of Michigan.</a:t>
            </a:r>
            <a:endParaRPr lang="en-US" dirty="0"/>
          </a:p>
        </p:txBody>
      </p:sp>
      <p:pic>
        <p:nvPicPr>
          <p:cNvPr id="8195" name="Picture 3" descr="C:\Documents and Settings\JPhillips\Local Settings\Temporary Internet Files\Content.IE5\B8D22NSX\MCj04396000000[1].png"/>
          <p:cNvPicPr>
            <a:picLocks noGrp="1" noChangeAspect="1" noChangeArrowheads="1"/>
          </p:cNvPicPr>
          <p:nvPr>
            <p:ph sz="half" idx="1"/>
          </p:nvPr>
        </p:nvPicPr>
        <p:blipFill>
          <a:blip r:embed="rId3" cstate="print"/>
          <a:srcRect/>
          <a:stretch>
            <a:fillRect/>
          </a:stretch>
        </p:blipFill>
        <p:spPr bwMode="auto">
          <a:xfrm>
            <a:off x="457200" y="2627945"/>
            <a:ext cx="4059238" cy="2364109"/>
          </a:xfrm>
          <a:prstGeom prst="rect">
            <a:avLst/>
          </a:prstGeom>
          <a:noFill/>
        </p:spPr>
      </p:pic>
      <p:sp>
        <p:nvSpPr>
          <p:cNvPr id="7" name="Action Button: Forward or Next 6">
            <a:hlinkClick r:id="" action="ppaction://hlinkshowjump?jump=nextslide" highlightClick="1"/>
          </p:cNvPr>
          <p:cNvSpPr/>
          <p:nvPr/>
        </p:nvSpPr>
        <p:spPr>
          <a:xfrm>
            <a:off x="7162800" y="6019800"/>
            <a:ext cx="1371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2000"/>
                                        <p:tgtEl>
                                          <p:spTgt spid="4">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195"/>
                                        </p:tgtEl>
                                        <p:attrNameLst>
                                          <p:attrName>style.visibility</p:attrName>
                                        </p:attrNameLst>
                                      </p:cBhvr>
                                      <p:to>
                                        <p:strVal val="visible"/>
                                      </p:to>
                                    </p:set>
                                    <p:animEffect transition="in" filter="wipe(down)">
                                      <p:cBhvr>
                                        <p:cTn id="16" dur="500"/>
                                        <p:tgtEl>
                                          <p:spTgt spid="8195"/>
                                        </p:tgtEl>
                                      </p:cBhvr>
                                    </p:animEffect>
                                  </p:childTnLst>
                                </p:cTn>
                              </p:par>
                            </p:childTnLst>
                          </p:cTn>
                        </p:par>
                        <p:par>
                          <p:cTn id="17" fill="hold">
                            <p:stCondLst>
                              <p:cond delay="2000"/>
                            </p:stCondLst>
                            <p:childTnLst>
                              <p:par>
                                <p:cTn id="18" presetID="4" presetClass="entr" presetSubtype="3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out)">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they can the Legislative Branch overturn a veto?</a:t>
            </a:r>
            <a:endParaRPr lang="en-US" dirty="0"/>
          </a:p>
        </p:txBody>
      </p:sp>
      <p:sp>
        <p:nvSpPr>
          <p:cNvPr id="3" name="Content Placeholder 2"/>
          <p:cNvSpPr>
            <a:spLocks noGrp="1"/>
          </p:cNvSpPr>
          <p:nvPr>
            <p:ph sz="half" idx="1"/>
          </p:nvPr>
        </p:nvSpPr>
        <p:spPr>
          <a:xfrm>
            <a:off x="457200" y="1524000"/>
            <a:ext cx="8153400" cy="4648200"/>
          </a:xfrm>
        </p:spPr>
        <p:txBody>
          <a:bodyPr/>
          <a:lstStyle/>
          <a:p>
            <a:r>
              <a:rPr lang="en-US" dirty="0" smtClean="0"/>
              <a:t>Once the Governor vetoes a bill, the Legislative Branch can vote on it again to overturn the veto.</a:t>
            </a:r>
          </a:p>
          <a:p>
            <a:endParaRPr lang="en-US" dirty="0" smtClean="0"/>
          </a:p>
          <a:p>
            <a:r>
              <a:rPr lang="en-US" dirty="0" smtClean="0"/>
              <a:t>They need 2/3 of both the House of Representatives, AND the Senate to vote to overturn the veto.</a:t>
            </a:r>
          </a:p>
          <a:p>
            <a:endParaRPr lang="en-US" dirty="0" smtClean="0"/>
          </a:p>
          <a:p>
            <a:r>
              <a:rPr lang="en-US" dirty="0" smtClean="0"/>
              <a:t>If they can’t get enough votes, the bill goes away forever.</a:t>
            </a:r>
            <a:endParaRPr lang="en-US" dirty="0"/>
          </a:p>
        </p:txBody>
      </p:sp>
      <p:pic>
        <p:nvPicPr>
          <p:cNvPr id="10242" name="Picture 2" descr="C:\Documents and Settings\JPhillips\Local Settings\Temporary Internet Files\Content.IE5\SQSOMTNV\MCBD04916_0000[1].wmf"/>
          <p:cNvPicPr>
            <a:picLocks noChangeAspect="1" noChangeArrowheads="1"/>
          </p:cNvPicPr>
          <p:nvPr/>
        </p:nvPicPr>
        <p:blipFill>
          <a:blip r:embed="rId2" cstate="print"/>
          <a:srcRect/>
          <a:stretch>
            <a:fillRect/>
          </a:stretch>
        </p:blipFill>
        <p:spPr bwMode="auto">
          <a:xfrm>
            <a:off x="3048000" y="4648200"/>
            <a:ext cx="1985727" cy="2031182"/>
          </a:xfrm>
          <a:prstGeom prst="rect">
            <a:avLst/>
          </a:prstGeom>
          <a:noFill/>
        </p:spPr>
      </p:pic>
      <p:pic>
        <p:nvPicPr>
          <p:cNvPr id="10243" name="Picture 3" descr="C:\Documents and Settings\JPhillips\Local Settings\Temporary Internet Files\Content.IE5\XUKO944A\MCj03392460000[1].wmf"/>
          <p:cNvPicPr>
            <a:picLocks noChangeAspect="1" noChangeArrowheads="1"/>
          </p:cNvPicPr>
          <p:nvPr/>
        </p:nvPicPr>
        <p:blipFill>
          <a:blip r:embed="rId3" cstate="print"/>
          <a:srcRect/>
          <a:stretch>
            <a:fillRect/>
          </a:stretch>
        </p:blipFill>
        <p:spPr bwMode="auto">
          <a:xfrm>
            <a:off x="7772400" y="1524000"/>
            <a:ext cx="905256" cy="907085"/>
          </a:xfrm>
          <a:prstGeom prst="rect">
            <a:avLst/>
          </a:prstGeom>
          <a:noFill/>
        </p:spPr>
      </p:pic>
      <p:sp>
        <p:nvSpPr>
          <p:cNvPr id="7" name="Action Button: Forward or Next 6">
            <a:hlinkClick r:id="" action="ppaction://hlinkshowjump?jump=nextslide" highlightClick="1"/>
          </p:cNvPr>
          <p:cNvSpPr/>
          <p:nvPr/>
        </p:nvSpPr>
        <p:spPr>
          <a:xfrm>
            <a:off x="7391400" y="5791200"/>
            <a:ext cx="11430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diamond(in)">
                                      <p:cBhvr>
                                        <p:cTn id="10" dur="2000"/>
                                        <p:tgtEl>
                                          <p:spTgt spid="1024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10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10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0242"/>
                                        </p:tgtEl>
                                        <p:attrNameLst>
                                          <p:attrName>style.visibility</p:attrName>
                                        </p:attrNameLst>
                                      </p:cBhvr>
                                      <p:to>
                                        <p:strVal val="visible"/>
                                      </p:to>
                                    </p:set>
                                    <p:animEffect transition="in" filter="blinds(horizontal)">
                                      <p:cBhvr>
                                        <p:cTn id="19" dur="500"/>
                                        <p:tgtEl>
                                          <p:spTgt spid="10242"/>
                                        </p:tgtEl>
                                      </p:cBhvr>
                                    </p:animEffect>
                                  </p:childTnLst>
                                </p:cTn>
                              </p:par>
                              <p:par>
                                <p:cTn id="20" presetID="4" presetClass="entr" presetSubtype="32"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ou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bill becomes a law…</a:t>
            </a:r>
            <a:endParaRPr lang="en-US" dirty="0"/>
          </a:p>
        </p:txBody>
      </p:sp>
      <p:sp>
        <p:nvSpPr>
          <p:cNvPr id="3" name="Content Placeholder 2"/>
          <p:cNvSpPr>
            <a:spLocks noGrp="1"/>
          </p:cNvSpPr>
          <p:nvPr>
            <p:ph sz="half" idx="1"/>
          </p:nvPr>
        </p:nvSpPr>
        <p:spPr>
          <a:xfrm>
            <a:off x="457200" y="1524000"/>
            <a:ext cx="7772400" cy="1981200"/>
          </a:xfrm>
        </p:spPr>
        <p:txBody>
          <a:bodyPr>
            <a:normAutofit fontScale="92500" lnSpcReduction="10000"/>
          </a:bodyPr>
          <a:lstStyle/>
          <a:p>
            <a:r>
              <a:rPr lang="en-US" dirty="0" smtClean="0"/>
              <a:t>Click on the TV screen to see a cartoon about how a bill becomes a law. </a:t>
            </a:r>
          </a:p>
          <a:p>
            <a:endParaRPr lang="en-US" dirty="0" smtClean="0"/>
          </a:p>
          <a:p>
            <a:r>
              <a:rPr lang="en-US" dirty="0" smtClean="0"/>
              <a:t>Think about the powers of the Legislative Branch, and the Executive Branch as you watch.</a:t>
            </a:r>
            <a:endParaRPr lang="en-US" dirty="0"/>
          </a:p>
        </p:txBody>
      </p:sp>
      <p:pic>
        <p:nvPicPr>
          <p:cNvPr id="9219" name="Picture 3" descr="C:\Documents and Settings\JPhillips\Local Settings\Temporary Internet Files\Content.IE5\SQSOMTNV\MCj03512400000[1].wmf">
            <a:hlinkClick r:id="rId2"/>
          </p:cNvPr>
          <p:cNvPicPr>
            <a:picLocks noChangeAspect="1" noChangeArrowheads="1"/>
          </p:cNvPicPr>
          <p:nvPr/>
        </p:nvPicPr>
        <p:blipFill>
          <a:blip r:embed="rId3" cstate="print"/>
          <a:srcRect/>
          <a:stretch>
            <a:fillRect/>
          </a:stretch>
        </p:blipFill>
        <p:spPr bwMode="auto">
          <a:xfrm>
            <a:off x="3733800" y="3733800"/>
            <a:ext cx="1650749" cy="1801640"/>
          </a:xfrm>
          <a:prstGeom prst="rect">
            <a:avLst/>
          </a:prstGeom>
          <a:noFill/>
        </p:spPr>
      </p:pic>
      <p:sp>
        <p:nvSpPr>
          <p:cNvPr id="6" name="Action Button: Forward or Next 5">
            <a:hlinkClick r:id="" action="ppaction://hlinkshowjump?jump=nextslide" highlightClick="1"/>
          </p:cNvPr>
          <p:cNvSpPr/>
          <p:nvPr/>
        </p:nvSpPr>
        <p:spPr>
          <a:xfrm>
            <a:off x="6858000" y="5715000"/>
            <a:ext cx="17526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of Legislative Powers</a:t>
            </a:r>
            <a:endParaRPr lang="en-US" dirty="0"/>
          </a:p>
        </p:txBody>
      </p:sp>
      <p:sp>
        <p:nvSpPr>
          <p:cNvPr id="3" name="Content Placeholder 2"/>
          <p:cNvSpPr>
            <a:spLocks noGrp="1"/>
          </p:cNvSpPr>
          <p:nvPr>
            <p:ph sz="half" idx="1"/>
          </p:nvPr>
        </p:nvSpPr>
        <p:spPr>
          <a:xfrm>
            <a:off x="457200" y="1524000"/>
            <a:ext cx="8077200" cy="2743200"/>
          </a:xfrm>
        </p:spPr>
        <p:txBody>
          <a:bodyPr/>
          <a:lstStyle/>
          <a:p>
            <a:pPr>
              <a:buNone/>
            </a:pPr>
            <a:r>
              <a:rPr lang="en-US" dirty="0" smtClean="0"/>
              <a:t>	A person has an idea about a new state law that they think needs to be made.  They want the state to require all schools to cancel recess.</a:t>
            </a:r>
            <a:br>
              <a:rPr lang="en-US" dirty="0" smtClean="0"/>
            </a:br>
            <a:r>
              <a:rPr lang="en-US" dirty="0" smtClean="0"/>
              <a:t/>
            </a:r>
            <a:br>
              <a:rPr lang="en-US" dirty="0" smtClean="0"/>
            </a:br>
            <a:r>
              <a:rPr lang="en-US" dirty="0" smtClean="0"/>
              <a:t>Who would they have to contact to get the process started?</a:t>
            </a:r>
            <a:endParaRPr lang="en-US" dirty="0"/>
          </a:p>
        </p:txBody>
      </p:sp>
      <p:sp>
        <p:nvSpPr>
          <p:cNvPr id="5" name="TextBox 4">
            <a:hlinkClick r:id="" action="ppaction://hlinkshowjump?jump=nextslide"/>
          </p:cNvPr>
          <p:cNvSpPr txBox="1"/>
          <p:nvPr/>
        </p:nvSpPr>
        <p:spPr>
          <a:xfrm>
            <a:off x="1066800" y="4343400"/>
            <a:ext cx="2667000" cy="369332"/>
          </a:xfrm>
          <a:prstGeom prst="rect">
            <a:avLst/>
          </a:prstGeom>
          <a:noFill/>
          <a:ln>
            <a:solidFill>
              <a:schemeClr val="tx1"/>
            </a:solidFill>
          </a:ln>
        </p:spPr>
        <p:txBody>
          <a:bodyPr wrap="square" rtlCol="0">
            <a:spAutoFit/>
          </a:bodyPr>
          <a:lstStyle/>
          <a:p>
            <a:pPr algn="ctr"/>
            <a:r>
              <a:rPr lang="en-US" dirty="0" smtClean="0"/>
              <a:t>The Governor</a:t>
            </a:r>
            <a:endParaRPr lang="en-US" dirty="0"/>
          </a:p>
        </p:txBody>
      </p:sp>
      <p:sp>
        <p:nvSpPr>
          <p:cNvPr id="6" name="TextBox 5">
            <a:hlinkClick r:id="rId2" action="ppaction://hlinksldjump"/>
          </p:cNvPr>
          <p:cNvSpPr txBox="1"/>
          <p:nvPr/>
        </p:nvSpPr>
        <p:spPr>
          <a:xfrm>
            <a:off x="4800600" y="4343400"/>
            <a:ext cx="2667000" cy="369332"/>
          </a:xfrm>
          <a:prstGeom prst="rect">
            <a:avLst/>
          </a:prstGeom>
          <a:noFill/>
          <a:ln>
            <a:solidFill>
              <a:schemeClr val="tx1"/>
            </a:solidFill>
          </a:ln>
        </p:spPr>
        <p:txBody>
          <a:bodyPr wrap="square" rtlCol="0">
            <a:spAutoFit/>
          </a:bodyPr>
          <a:lstStyle/>
          <a:p>
            <a:pPr algn="ctr"/>
            <a:r>
              <a:rPr lang="en-US" dirty="0" smtClean="0"/>
              <a:t>A Congressman</a:t>
            </a:r>
            <a:endParaRPr lang="en-US" dirty="0"/>
          </a:p>
        </p:txBody>
      </p:sp>
      <p:sp>
        <p:nvSpPr>
          <p:cNvPr id="7" name="TextBox 6">
            <a:hlinkClick r:id="rId3" action="ppaction://hlinksldjump"/>
          </p:cNvPr>
          <p:cNvSpPr txBox="1"/>
          <p:nvPr/>
        </p:nvSpPr>
        <p:spPr>
          <a:xfrm>
            <a:off x="2895600" y="5410200"/>
            <a:ext cx="2667000" cy="369332"/>
          </a:xfrm>
          <a:prstGeom prst="rect">
            <a:avLst/>
          </a:prstGeom>
          <a:noFill/>
          <a:ln>
            <a:solidFill>
              <a:schemeClr val="tx1"/>
            </a:solidFill>
          </a:ln>
        </p:spPr>
        <p:txBody>
          <a:bodyPr wrap="square" rtlCol="0">
            <a:spAutoFit/>
          </a:bodyPr>
          <a:lstStyle/>
          <a:p>
            <a:pPr algn="ctr"/>
            <a:r>
              <a:rPr lang="en-US" dirty="0" smtClean="0"/>
              <a:t>The Mayor of their town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JPhillips\Local Settings\Temporary Internet Files\Content.IE5\B8D22NSX\MCj00978990000[1].wmf"/>
          <p:cNvPicPr>
            <a:picLocks noChangeAspect="1" noChangeArrowheads="1"/>
          </p:cNvPicPr>
          <p:nvPr/>
        </p:nvPicPr>
        <p:blipFill>
          <a:blip r:embed="rId2" cstate="print"/>
          <a:srcRect/>
          <a:stretch>
            <a:fillRect/>
          </a:stretch>
        </p:blipFill>
        <p:spPr bwMode="auto">
          <a:xfrm>
            <a:off x="3352800" y="2133600"/>
            <a:ext cx="2514600" cy="2615345"/>
          </a:xfrm>
          <a:prstGeom prst="rect">
            <a:avLst/>
          </a:prstGeom>
          <a:noFill/>
        </p:spPr>
      </p:pic>
      <p:sp>
        <p:nvSpPr>
          <p:cNvPr id="3" name="Rectangle 2"/>
          <p:cNvSpPr/>
          <p:nvPr/>
        </p:nvSpPr>
        <p:spPr>
          <a:xfrm>
            <a:off x="2133600" y="762000"/>
            <a:ext cx="5638800"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Try Again</a:t>
            </a:r>
            <a:endParaRPr lang="en-US" sz="5400" b="1" cap="none" spc="0"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sp>
        <p:nvSpPr>
          <p:cNvPr id="4" name="Action Button: Back or Previous 3">
            <a:hlinkClick r:id="rId3" action="ppaction://hlinksldjump" highlightClick="1"/>
          </p:cNvPr>
          <p:cNvSpPr/>
          <p:nvPr/>
        </p:nvSpPr>
        <p:spPr>
          <a:xfrm>
            <a:off x="6934200" y="5410200"/>
            <a:ext cx="1447800" cy="914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95600" y="4648200"/>
            <a:ext cx="3733800" cy="923330"/>
          </a:xfrm>
          <a:prstGeom prst="rect">
            <a:avLst/>
          </a:prstGeom>
          <a:noFill/>
        </p:spPr>
        <p:txBody>
          <a:bodyPr wrap="square" rtlCol="0">
            <a:spAutoFit/>
          </a:bodyPr>
          <a:lstStyle/>
          <a:p>
            <a:pPr algn="ctr"/>
            <a:r>
              <a:rPr lang="en-US" dirty="0" smtClean="0"/>
              <a:t>The Governor is a member of the Executive Branch who carries out the laws.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JPhillips\Local Settings\Temporary Internet Files\Content.IE5\B8D22NSX\MCj00978990000[1].wmf"/>
          <p:cNvPicPr>
            <a:picLocks noChangeAspect="1" noChangeArrowheads="1"/>
          </p:cNvPicPr>
          <p:nvPr/>
        </p:nvPicPr>
        <p:blipFill>
          <a:blip r:embed="rId2" cstate="print"/>
          <a:srcRect/>
          <a:stretch>
            <a:fillRect/>
          </a:stretch>
        </p:blipFill>
        <p:spPr bwMode="auto">
          <a:xfrm>
            <a:off x="3352800" y="2133600"/>
            <a:ext cx="2514600" cy="2615345"/>
          </a:xfrm>
          <a:prstGeom prst="rect">
            <a:avLst/>
          </a:prstGeom>
          <a:noFill/>
        </p:spPr>
      </p:pic>
      <p:sp>
        <p:nvSpPr>
          <p:cNvPr id="3" name="Rectangle 2"/>
          <p:cNvSpPr/>
          <p:nvPr/>
        </p:nvSpPr>
        <p:spPr>
          <a:xfrm>
            <a:off x="2133600" y="762000"/>
            <a:ext cx="5638800"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Try Again</a:t>
            </a:r>
            <a:endParaRPr lang="en-US" sz="5400" b="1" cap="none" spc="0"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sp>
        <p:nvSpPr>
          <p:cNvPr id="4" name="Action Button: Back or Previous 3">
            <a:hlinkClick r:id="rId3" action="ppaction://hlinksldjump" highlightClick="1"/>
          </p:cNvPr>
          <p:cNvSpPr/>
          <p:nvPr/>
        </p:nvSpPr>
        <p:spPr>
          <a:xfrm>
            <a:off x="6934200" y="5410200"/>
            <a:ext cx="1447800" cy="914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95600" y="4648200"/>
            <a:ext cx="3733800" cy="923330"/>
          </a:xfrm>
          <a:prstGeom prst="rect">
            <a:avLst/>
          </a:prstGeom>
          <a:noFill/>
        </p:spPr>
        <p:txBody>
          <a:bodyPr wrap="square" rtlCol="0">
            <a:spAutoFit/>
          </a:bodyPr>
          <a:lstStyle/>
          <a:p>
            <a:pPr algn="ctr"/>
            <a:r>
              <a:rPr lang="en-US" dirty="0" smtClean="0"/>
              <a:t>The Mayor is a member of the Executive Branch who carries out local laws.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00200" y="4191000"/>
            <a:ext cx="6019800" cy="1524000"/>
          </a:xfrm>
        </p:spPr>
        <p:txBody>
          <a:bodyPr>
            <a:normAutofit/>
          </a:bodyPr>
          <a:lstStyle/>
          <a:p>
            <a:pPr algn="ctr">
              <a:buNone/>
            </a:pPr>
            <a:r>
              <a:rPr lang="en-US" dirty="0" smtClean="0"/>
              <a:t>	Only a congressman can begin the process of the bill moving towards becoming a law.</a:t>
            </a:r>
            <a:endParaRPr lang="en-US" dirty="0"/>
          </a:p>
        </p:txBody>
      </p:sp>
      <p:sp>
        <p:nvSpPr>
          <p:cNvPr id="5" name="Rectangle 4"/>
          <p:cNvSpPr/>
          <p:nvPr/>
        </p:nvSpPr>
        <p:spPr>
          <a:xfrm>
            <a:off x="2590800" y="533400"/>
            <a:ext cx="44196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Great Job!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5" name="Picture 5" descr="C:\Documents and Settings\JPhillips\Local Settings\Temporary Internet Files\Content.IE5\SQSOMTNV\MCj04413610000[1].png"/>
          <p:cNvPicPr>
            <a:picLocks noChangeAspect="1" noChangeArrowheads="1"/>
          </p:cNvPicPr>
          <p:nvPr/>
        </p:nvPicPr>
        <p:blipFill>
          <a:blip r:embed="rId3" cstate="print"/>
          <a:srcRect/>
          <a:stretch>
            <a:fillRect/>
          </a:stretch>
        </p:blipFill>
        <p:spPr bwMode="auto">
          <a:xfrm>
            <a:off x="3352800" y="1524000"/>
            <a:ext cx="2743200" cy="2743200"/>
          </a:xfrm>
          <a:prstGeom prst="rect">
            <a:avLst/>
          </a:prstGeom>
          <a:noFill/>
        </p:spPr>
      </p:pic>
      <p:sp>
        <p:nvSpPr>
          <p:cNvPr id="6" name="Action Button: Forward or Next 5">
            <a:hlinkClick r:id="" action="ppaction://hlinkshowjump?jump=nextslide" highlightClick="1"/>
          </p:cNvPr>
          <p:cNvSpPr/>
          <p:nvPr/>
        </p:nvSpPr>
        <p:spPr>
          <a:xfrm>
            <a:off x="7086600" y="5791200"/>
            <a:ext cx="15240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ndAc>
      <p:stSnd>
        <p:snd r:embed="rId2" name="applause.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of Legislative Power</a:t>
            </a:r>
            <a:endParaRPr lang="en-US" dirty="0"/>
          </a:p>
        </p:txBody>
      </p:sp>
      <p:sp>
        <p:nvSpPr>
          <p:cNvPr id="3" name="Content Placeholder 2"/>
          <p:cNvSpPr>
            <a:spLocks noGrp="1"/>
          </p:cNvSpPr>
          <p:nvPr>
            <p:ph sz="half" idx="1"/>
          </p:nvPr>
        </p:nvSpPr>
        <p:spPr>
          <a:xfrm>
            <a:off x="457200" y="1524000"/>
            <a:ext cx="8077200" cy="2133600"/>
          </a:xfrm>
        </p:spPr>
        <p:txBody>
          <a:bodyPr>
            <a:normAutofit fontScale="92500" lnSpcReduction="10000"/>
          </a:bodyPr>
          <a:lstStyle/>
          <a:p>
            <a:pPr>
              <a:buNone/>
            </a:pPr>
            <a:r>
              <a:rPr lang="en-US" dirty="0" smtClean="0"/>
              <a:t>	The bill requiring schools to cancel recess goes through Congress and is sent to the Governor for final approval.  The Governor vetoes the bill.  </a:t>
            </a:r>
            <a:br>
              <a:rPr lang="en-US" dirty="0" smtClean="0"/>
            </a:br>
            <a:r>
              <a:rPr lang="en-US" dirty="0" smtClean="0"/>
              <a:t/>
            </a:r>
            <a:br>
              <a:rPr lang="en-US" dirty="0" smtClean="0"/>
            </a:br>
            <a:r>
              <a:rPr lang="en-US" dirty="0" smtClean="0"/>
              <a:t>What can Congress do if they want the bill to become a law?</a:t>
            </a:r>
          </a:p>
        </p:txBody>
      </p:sp>
      <p:sp>
        <p:nvSpPr>
          <p:cNvPr id="6" name="TextBox 5">
            <a:hlinkClick r:id="" action="ppaction://hlinkshowjump?jump=nextslide"/>
          </p:cNvPr>
          <p:cNvSpPr txBox="1"/>
          <p:nvPr/>
        </p:nvSpPr>
        <p:spPr>
          <a:xfrm>
            <a:off x="914400" y="4114800"/>
            <a:ext cx="2667000" cy="646331"/>
          </a:xfrm>
          <a:prstGeom prst="rect">
            <a:avLst/>
          </a:prstGeom>
          <a:noFill/>
          <a:ln>
            <a:solidFill>
              <a:schemeClr val="tx1"/>
            </a:solidFill>
          </a:ln>
        </p:spPr>
        <p:txBody>
          <a:bodyPr wrap="square" rtlCol="0">
            <a:spAutoFit/>
          </a:bodyPr>
          <a:lstStyle/>
          <a:p>
            <a:pPr algn="ctr"/>
            <a:r>
              <a:rPr lang="en-US" dirty="0" smtClean="0"/>
              <a:t>Throw a fit, and put the Governor in jail. </a:t>
            </a:r>
            <a:endParaRPr lang="en-US" dirty="0"/>
          </a:p>
        </p:txBody>
      </p:sp>
      <p:sp>
        <p:nvSpPr>
          <p:cNvPr id="7" name="TextBox 6">
            <a:hlinkClick r:id="rId2" action="ppaction://hlinksldjump"/>
          </p:cNvPr>
          <p:cNvSpPr txBox="1"/>
          <p:nvPr/>
        </p:nvSpPr>
        <p:spPr>
          <a:xfrm>
            <a:off x="4572000" y="4114800"/>
            <a:ext cx="3048000" cy="1477328"/>
          </a:xfrm>
          <a:prstGeom prst="rect">
            <a:avLst/>
          </a:prstGeom>
          <a:noFill/>
          <a:ln>
            <a:solidFill>
              <a:schemeClr val="tx1"/>
            </a:solidFill>
          </a:ln>
        </p:spPr>
        <p:txBody>
          <a:bodyPr wrap="square" rtlCol="0">
            <a:spAutoFit/>
          </a:bodyPr>
          <a:lstStyle/>
          <a:p>
            <a:pPr algn="ctr"/>
            <a:r>
              <a:rPr lang="en-US" dirty="0" smtClean="0"/>
              <a:t>Overturn the veto, by voting on the bill again and getting 2/3 vote of both the House of Representatives, and the Senate.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JPhillips\Local Settings\Temporary Internet Files\Content.IE5\B8D22NSX\MCj00978990000[1].wmf"/>
          <p:cNvPicPr>
            <a:picLocks noChangeAspect="1" noChangeArrowheads="1"/>
          </p:cNvPicPr>
          <p:nvPr/>
        </p:nvPicPr>
        <p:blipFill>
          <a:blip r:embed="rId2" cstate="print"/>
          <a:srcRect/>
          <a:stretch>
            <a:fillRect/>
          </a:stretch>
        </p:blipFill>
        <p:spPr bwMode="auto">
          <a:xfrm>
            <a:off x="3352800" y="2133600"/>
            <a:ext cx="2514600" cy="2615345"/>
          </a:xfrm>
          <a:prstGeom prst="rect">
            <a:avLst/>
          </a:prstGeom>
          <a:noFill/>
        </p:spPr>
      </p:pic>
      <p:sp>
        <p:nvSpPr>
          <p:cNvPr id="3" name="Rectangle 2"/>
          <p:cNvSpPr/>
          <p:nvPr/>
        </p:nvSpPr>
        <p:spPr>
          <a:xfrm>
            <a:off x="2133600" y="762000"/>
            <a:ext cx="5638800"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Try Again</a:t>
            </a:r>
            <a:endParaRPr lang="en-US" sz="5400" b="1" cap="none" spc="0"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sp>
        <p:nvSpPr>
          <p:cNvPr id="4" name="Action Button: Back or Previous 3">
            <a:hlinkClick r:id="rId3" action="ppaction://hlinksldjump" highlightClick="1"/>
          </p:cNvPr>
          <p:cNvSpPr/>
          <p:nvPr/>
        </p:nvSpPr>
        <p:spPr>
          <a:xfrm>
            <a:off x="6934200" y="5410200"/>
            <a:ext cx="1447800" cy="914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JPhillips\Local Settings\Temporary Internet Files\Content.IE5\B8D22NSX\MCj00978990000[1].wmf"/>
          <p:cNvPicPr>
            <a:picLocks noChangeAspect="1" noChangeArrowheads="1"/>
          </p:cNvPicPr>
          <p:nvPr/>
        </p:nvPicPr>
        <p:blipFill>
          <a:blip r:embed="rId2" cstate="print"/>
          <a:srcRect/>
          <a:stretch>
            <a:fillRect/>
          </a:stretch>
        </p:blipFill>
        <p:spPr bwMode="auto">
          <a:xfrm>
            <a:off x="3352800" y="2133600"/>
            <a:ext cx="2514600" cy="2615345"/>
          </a:xfrm>
          <a:prstGeom prst="rect">
            <a:avLst/>
          </a:prstGeom>
          <a:noFill/>
        </p:spPr>
      </p:pic>
      <p:sp>
        <p:nvSpPr>
          <p:cNvPr id="3" name="Rectangle 2"/>
          <p:cNvSpPr/>
          <p:nvPr/>
        </p:nvSpPr>
        <p:spPr>
          <a:xfrm>
            <a:off x="2133600" y="762000"/>
            <a:ext cx="5638800"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Try Again</a:t>
            </a:r>
            <a:endParaRPr lang="en-US" sz="5400" b="1" cap="none" spc="0"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sp>
        <p:nvSpPr>
          <p:cNvPr id="4" name="Action Button: Back or Previous 3">
            <a:hlinkClick r:id="rId3" action="ppaction://hlinksldjump" highlightClick="1"/>
          </p:cNvPr>
          <p:cNvSpPr/>
          <p:nvPr/>
        </p:nvSpPr>
        <p:spPr>
          <a:xfrm>
            <a:off x="6934200" y="5410200"/>
            <a:ext cx="1447800" cy="914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00200" y="4191000"/>
            <a:ext cx="6019800" cy="1524000"/>
          </a:xfrm>
        </p:spPr>
        <p:txBody>
          <a:bodyPr>
            <a:normAutofit/>
          </a:bodyPr>
          <a:lstStyle/>
          <a:p>
            <a:pPr algn="ctr">
              <a:buNone/>
            </a:pPr>
            <a:r>
              <a:rPr lang="en-US" dirty="0" smtClean="0"/>
              <a:t>	By getting a 2/3 positive vote from both the House of Representatives, and the Senate, a veto can be overturned.</a:t>
            </a:r>
            <a:endParaRPr lang="en-US" dirty="0"/>
          </a:p>
        </p:txBody>
      </p:sp>
      <p:sp>
        <p:nvSpPr>
          <p:cNvPr id="5" name="Rectangle 4"/>
          <p:cNvSpPr/>
          <p:nvPr/>
        </p:nvSpPr>
        <p:spPr>
          <a:xfrm>
            <a:off x="2590800" y="533400"/>
            <a:ext cx="44196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Great Job!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5" name="Picture 5" descr="C:\Documents and Settings\JPhillips\Local Settings\Temporary Internet Files\Content.IE5\SQSOMTNV\MCj04413610000[1].png"/>
          <p:cNvPicPr>
            <a:picLocks noChangeAspect="1" noChangeArrowheads="1"/>
          </p:cNvPicPr>
          <p:nvPr/>
        </p:nvPicPr>
        <p:blipFill>
          <a:blip r:embed="rId3" cstate="print"/>
          <a:srcRect/>
          <a:stretch>
            <a:fillRect/>
          </a:stretch>
        </p:blipFill>
        <p:spPr bwMode="auto">
          <a:xfrm>
            <a:off x="3352800" y="1524000"/>
            <a:ext cx="2743200" cy="2743200"/>
          </a:xfrm>
          <a:prstGeom prst="rect">
            <a:avLst/>
          </a:prstGeom>
          <a:noFill/>
        </p:spPr>
      </p:pic>
      <p:sp>
        <p:nvSpPr>
          <p:cNvPr id="6" name="Action Button: Forward or Next 5">
            <a:hlinkClick r:id="rId4" action="ppaction://hlinksldjump" highlightClick="1"/>
          </p:cNvPr>
          <p:cNvSpPr/>
          <p:nvPr/>
        </p:nvSpPr>
        <p:spPr>
          <a:xfrm>
            <a:off x="7086600" y="5791200"/>
            <a:ext cx="15240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ndAc>
      <p:stSnd>
        <p:snd r:embed="rId2" name="applause.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Judicial Branch</a:t>
            </a:r>
            <a:endParaRPr lang="en-US" dirty="0"/>
          </a:p>
        </p:txBody>
      </p:sp>
      <p:sp>
        <p:nvSpPr>
          <p:cNvPr id="3" name="Content Placeholder 2"/>
          <p:cNvSpPr>
            <a:spLocks noGrp="1"/>
          </p:cNvSpPr>
          <p:nvPr>
            <p:ph sz="half" idx="1"/>
          </p:nvPr>
        </p:nvSpPr>
        <p:spPr>
          <a:xfrm>
            <a:off x="457200" y="1524000"/>
            <a:ext cx="8458200" cy="2133600"/>
          </a:xfrm>
        </p:spPr>
        <p:txBody>
          <a:bodyPr/>
          <a:lstStyle/>
          <a:p>
            <a:pPr>
              <a:buNone/>
            </a:pPr>
            <a:r>
              <a:rPr lang="en-US" dirty="0" smtClean="0"/>
              <a:t>		The City of </a:t>
            </a:r>
            <a:r>
              <a:rPr lang="en-US" dirty="0" err="1" smtClean="0"/>
              <a:t>Springcreek</a:t>
            </a:r>
            <a:r>
              <a:rPr lang="en-US" dirty="0" smtClean="0"/>
              <a:t> has decided that nobody is allowed to decorate their houses for any holiday.  The citizens of </a:t>
            </a:r>
            <a:r>
              <a:rPr lang="en-US" dirty="0" err="1" smtClean="0"/>
              <a:t>Springcreek</a:t>
            </a:r>
            <a:r>
              <a:rPr lang="en-US" dirty="0" smtClean="0"/>
              <a:t> are extremely upset about this decision and decide to take action. Anyone who tries to decorate is thrown in jail. What can they do?</a:t>
            </a:r>
            <a:endParaRPr lang="en-US" dirty="0"/>
          </a:p>
        </p:txBody>
      </p:sp>
      <p:sp>
        <p:nvSpPr>
          <p:cNvPr id="5" name="TextBox 4">
            <a:hlinkClick r:id="rId2" action="ppaction://hlinksldjump"/>
          </p:cNvPr>
          <p:cNvSpPr txBox="1"/>
          <p:nvPr/>
        </p:nvSpPr>
        <p:spPr>
          <a:xfrm>
            <a:off x="914400" y="4114800"/>
            <a:ext cx="2667000" cy="923330"/>
          </a:xfrm>
          <a:prstGeom prst="rect">
            <a:avLst/>
          </a:prstGeom>
          <a:noFill/>
          <a:ln>
            <a:solidFill>
              <a:schemeClr val="tx1"/>
            </a:solidFill>
          </a:ln>
        </p:spPr>
        <p:txBody>
          <a:bodyPr wrap="square" rtlCol="0">
            <a:spAutoFit/>
          </a:bodyPr>
          <a:lstStyle/>
          <a:p>
            <a:pPr algn="ctr"/>
            <a:r>
              <a:rPr lang="en-US" dirty="0" smtClean="0"/>
              <a:t>Throw eggs at City Hall, and continue to go to jail. </a:t>
            </a:r>
            <a:endParaRPr lang="en-US" dirty="0"/>
          </a:p>
        </p:txBody>
      </p:sp>
      <p:sp>
        <p:nvSpPr>
          <p:cNvPr id="6" name="TextBox 5">
            <a:hlinkClick r:id="rId3" action="ppaction://hlinksldjump"/>
          </p:cNvPr>
          <p:cNvSpPr txBox="1"/>
          <p:nvPr/>
        </p:nvSpPr>
        <p:spPr>
          <a:xfrm>
            <a:off x="4953000" y="4114800"/>
            <a:ext cx="2667000" cy="369332"/>
          </a:xfrm>
          <a:prstGeom prst="rect">
            <a:avLst/>
          </a:prstGeom>
          <a:noFill/>
          <a:ln>
            <a:solidFill>
              <a:schemeClr val="tx1"/>
            </a:solidFill>
          </a:ln>
        </p:spPr>
        <p:txBody>
          <a:bodyPr wrap="square" rtlCol="0">
            <a:spAutoFit/>
          </a:bodyPr>
          <a:lstStyle/>
          <a:p>
            <a:pPr algn="ctr"/>
            <a:r>
              <a:rPr lang="en-US" dirty="0" smtClean="0"/>
              <a:t>Take the city to court.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Judicial Branch?</a:t>
            </a:r>
            <a:endParaRPr lang="en-US" dirty="0"/>
          </a:p>
        </p:txBody>
      </p:sp>
      <p:sp>
        <p:nvSpPr>
          <p:cNvPr id="3" name="Content Placeholder 2"/>
          <p:cNvSpPr>
            <a:spLocks noGrp="1"/>
          </p:cNvSpPr>
          <p:nvPr>
            <p:ph sz="half" idx="1"/>
          </p:nvPr>
        </p:nvSpPr>
        <p:spPr/>
        <p:txBody>
          <a:bodyPr/>
          <a:lstStyle/>
          <a:p>
            <a:r>
              <a:rPr lang="en-US" dirty="0" smtClean="0"/>
              <a:t>The Judicial Branch is made up of judges who serve at different levels of the government.</a:t>
            </a:r>
          </a:p>
          <a:p>
            <a:endParaRPr lang="en-US" dirty="0" smtClean="0"/>
          </a:p>
          <a:p>
            <a:r>
              <a:rPr lang="en-US" dirty="0" smtClean="0"/>
              <a:t>The highest court in Michigan is the Supreme Court of Michigan.  </a:t>
            </a:r>
            <a:endParaRPr lang="en-US" dirty="0"/>
          </a:p>
        </p:txBody>
      </p:sp>
      <p:pic>
        <p:nvPicPr>
          <p:cNvPr id="11266" name="Picture 2" descr="C:\Documents and Settings\JPhillips\Local Settings\Temporary Internet Files\Content.IE5\XUKO944A\MCj04413940000[1].png"/>
          <p:cNvPicPr>
            <a:picLocks noGrp="1" noChangeAspect="1" noChangeArrowheads="1"/>
          </p:cNvPicPr>
          <p:nvPr>
            <p:ph sz="half" idx="2"/>
          </p:nvPr>
        </p:nvPicPr>
        <p:blipFill>
          <a:blip r:embed="rId2" cstate="print"/>
          <a:srcRect/>
          <a:stretch>
            <a:fillRect/>
          </a:stretch>
        </p:blipFill>
        <p:spPr bwMode="auto">
          <a:xfrm>
            <a:off x="5306219" y="2438400"/>
            <a:ext cx="2743200" cy="2743200"/>
          </a:xfrm>
          <a:prstGeom prst="rect">
            <a:avLst/>
          </a:prstGeom>
          <a:noFill/>
        </p:spPr>
      </p:pic>
      <p:sp>
        <p:nvSpPr>
          <p:cNvPr id="5" name="Action Button: Forward or Next 4">
            <a:hlinkClick r:id="" action="ppaction://hlinkshowjump?jump=nextslide" highlightClick="1"/>
          </p:cNvPr>
          <p:cNvSpPr/>
          <p:nvPr/>
        </p:nvSpPr>
        <p:spPr>
          <a:xfrm>
            <a:off x="7162800" y="5715000"/>
            <a:ext cx="12954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powers does the Judicial Branch have?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judicial branch makes sure that all citizens are treated fairly.</a:t>
            </a:r>
          </a:p>
          <a:p>
            <a:endParaRPr lang="en-US" dirty="0" smtClean="0"/>
          </a:p>
          <a:p>
            <a:r>
              <a:rPr lang="en-US" dirty="0" smtClean="0"/>
              <a:t>They make sure that the government does not create a law that violates the Constitution of the United States, and that everyone follows the Constitution. </a:t>
            </a:r>
            <a:endParaRPr lang="en-US" dirty="0"/>
          </a:p>
        </p:txBody>
      </p:sp>
      <p:pic>
        <p:nvPicPr>
          <p:cNvPr id="1026" name="Picture 2" descr="C:\Documents and Settings\JPhillips\Local Settings\Temporary Internet Files\Content.IE5\6A7Y2SX0\MCj02871840000[1].wmf"/>
          <p:cNvPicPr>
            <a:picLocks noChangeAspect="1" noChangeArrowheads="1"/>
          </p:cNvPicPr>
          <p:nvPr/>
        </p:nvPicPr>
        <p:blipFill>
          <a:blip r:embed="rId2" cstate="print"/>
          <a:srcRect/>
          <a:stretch>
            <a:fillRect/>
          </a:stretch>
        </p:blipFill>
        <p:spPr bwMode="auto">
          <a:xfrm>
            <a:off x="5181600" y="2209800"/>
            <a:ext cx="3164186" cy="2442927"/>
          </a:xfrm>
          <a:prstGeom prst="rect">
            <a:avLst/>
          </a:prstGeom>
          <a:noFill/>
        </p:spPr>
      </p:pic>
      <p:sp>
        <p:nvSpPr>
          <p:cNvPr id="6" name="Action Button: Forward or Next 5">
            <a:hlinkClick r:id="" action="ppaction://hlinkshowjump?jump=nextslide" highlightClick="1"/>
          </p:cNvPr>
          <p:cNvSpPr/>
          <p:nvPr/>
        </p:nvSpPr>
        <p:spPr>
          <a:xfrm>
            <a:off x="7467600" y="5638800"/>
            <a:ext cx="1295400" cy="838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it’s your turn!</a:t>
            </a:r>
            <a:endParaRPr lang="en-US" dirty="0"/>
          </a:p>
        </p:txBody>
      </p:sp>
      <p:sp>
        <p:nvSpPr>
          <p:cNvPr id="3" name="Content Placeholder 2"/>
          <p:cNvSpPr>
            <a:spLocks noGrp="1"/>
          </p:cNvSpPr>
          <p:nvPr>
            <p:ph sz="half" idx="1"/>
          </p:nvPr>
        </p:nvSpPr>
        <p:spPr>
          <a:xfrm>
            <a:off x="457200" y="1524000"/>
            <a:ext cx="8077200" cy="2438400"/>
          </a:xfrm>
        </p:spPr>
        <p:txBody>
          <a:bodyPr>
            <a:normAutofit fontScale="92500" lnSpcReduction="10000"/>
          </a:bodyPr>
          <a:lstStyle/>
          <a:p>
            <a:pPr>
              <a:buNone/>
            </a:pPr>
            <a:r>
              <a:rPr lang="en-US" dirty="0" smtClean="0"/>
              <a:t>		When you click the gavel below, you are going to be taken to a website that is going to allow YOU to become a judge.  </a:t>
            </a:r>
            <a:br>
              <a:rPr lang="en-US" dirty="0" smtClean="0"/>
            </a:br>
            <a:r>
              <a:rPr lang="en-US" dirty="0" smtClean="0"/>
              <a:t>	You will get to help the Supreme Court decide a case called “Ben vs. Hamilton Middle School.”  Listen to all of the details, and use your knowledge of the judicial powers to decide the case.</a:t>
            </a:r>
            <a:endParaRPr lang="en-US" dirty="0"/>
          </a:p>
        </p:txBody>
      </p:sp>
      <p:pic>
        <p:nvPicPr>
          <p:cNvPr id="2050" name="Picture 2" descr="C:\Documents and Settings\JPhillips\Local Settings\Temporary Internet Files\Content.IE5\SQSOMTNV\MCj02805420000[1].wmf">
            <a:hlinkClick r:id="rId2"/>
          </p:cNvPr>
          <p:cNvPicPr>
            <a:picLocks noChangeAspect="1" noChangeArrowheads="1"/>
          </p:cNvPicPr>
          <p:nvPr/>
        </p:nvPicPr>
        <p:blipFill>
          <a:blip r:embed="rId3" cstate="print"/>
          <a:srcRect/>
          <a:stretch>
            <a:fillRect/>
          </a:stretch>
        </p:blipFill>
        <p:spPr bwMode="auto">
          <a:xfrm>
            <a:off x="3352800" y="4419600"/>
            <a:ext cx="2311651" cy="1516455"/>
          </a:xfrm>
          <a:prstGeom prst="rect">
            <a:avLst/>
          </a:prstGeom>
          <a:noFill/>
        </p:spPr>
      </p:pic>
      <p:sp>
        <p:nvSpPr>
          <p:cNvPr id="6" name="Action Button: Forward or Next 5">
            <a:hlinkClick r:id="rId4" action="ppaction://hlinksldjump" highlightClick="1"/>
          </p:cNvPr>
          <p:cNvSpPr/>
          <p:nvPr/>
        </p:nvSpPr>
        <p:spPr>
          <a:xfrm>
            <a:off x="7620000" y="5638800"/>
            <a:ext cx="9906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JPhillips\Local Settings\Temporary Internet Files\Content.IE5\B8D22NSX\MCj00978990000[1].wmf"/>
          <p:cNvPicPr>
            <a:picLocks noChangeAspect="1" noChangeArrowheads="1"/>
          </p:cNvPicPr>
          <p:nvPr/>
        </p:nvPicPr>
        <p:blipFill>
          <a:blip r:embed="rId2" cstate="print"/>
          <a:srcRect/>
          <a:stretch>
            <a:fillRect/>
          </a:stretch>
        </p:blipFill>
        <p:spPr bwMode="auto">
          <a:xfrm>
            <a:off x="3352800" y="2133600"/>
            <a:ext cx="2514600" cy="2615345"/>
          </a:xfrm>
          <a:prstGeom prst="rect">
            <a:avLst/>
          </a:prstGeom>
          <a:noFill/>
        </p:spPr>
      </p:pic>
      <p:sp>
        <p:nvSpPr>
          <p:cNvPr id="3" name="Rectangle 2"/>
          <p:cNvSpPr/>
          <p:nvPr/>
        </p:nvSpPr>
        <p:spPr>
          <a:xfrm>
            <a:off x="2133600" y="762000"/>
            <a:ext cx="5638800"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Try Again</a:t>
            </a:r>
            <a:endParaRPr lang="en-US" sz="5400" b="1" cap="none" spc="0"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sp>
        <p:nvSpPr>
          <p:cNvPr id="4" name="Action Button: Back or Previous 3">
            <a:hlinkClick r:id="rId3" action="ppaction://hlinksldjump" highlightClick="1"/>
          </p:cNvPr>
          <p:cNvSpPr/>
          <p:nvPr/>
        </p:nvSpPr>
        <p:spPr>
          <a:xfrm>
            <a:off x="6934200" y="5410200"/>
            <a:ext cx="1447800" cy="914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95600" y="4648200"/>
            <a:ext cx="3733800" cy="646331"/>
          </a:xfrm>
          <a:prstGeom prst="rect">
            <a:avLst/>
          </a:prstGeom>
          <a:noFill/>
        </p:spPr>
        <p:txBody>
          <a:bodyPr wrap="square" rtlCol="0">
            <a:spAutoFit/>
          </a:bodyPr>
          <a:lstStyle/>
          <a:p>
            <a:pPr algn="ctr"/>
            <a:r>
              <a:rPr lang="en-US" dirty="0" smtClean="0"/>
              <a:t>Civil disobedience will get them put in jail.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00200" y="4191000"/>
            <a:ext cx="6019800" cy="1524000"/>
          </a:xfrm>
        </p:spPr>
        <p:txBody>
          <a:bodyPr>
            <a:normAutofit/>
          </a:bodyPr>
          <a:lstStyle/>
          <a:p>
            <a:pPr algn="ctr">
              <a:buNone/>
            </a:pPr>
            <a:r>
              <a:rPr lang="en-US" dirty="0" smtClean="0"/>
              <a:t>	Continue on to find out more about the courts.</a:t>
            </a:r>
            <a:endParaRPr lang="en-US" dirty="0"/>
          </a:p>
        </p:txBody>
      </p:sp>
      <p:sp>
        <p:nvSpPr>
          <p:cNvPr id="5" name="Rectangle 4"/>
          <p:cNvSpPr/>
          <p:nvPr/>
        </p:nvSpPr>
        <p:spPr>
          <a:xfrm>
            <a:off x="2590800" y="533400"/>
            <a:ext cx="44196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Great Job!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5" name="Picture 5" descr="C:\Documents and Settings\JPhillips\Local Settings\Temporary Internet Files\Content.IE5\SQSOMTNV\MCj04413610000[1].png"/>
          <p:cNvPicPr>
            <a:picLocks noChangeAspect="1" noChangeArrowheads="1"/>
          </p:cNvPicPr>
          <p:nvPr/>
        </p:nvPicPr>
        <p:blipFill>
          <a:blip r:embed="rId3" cstate="print"/>
          <a:srcRect/>
          <a:stretch>
            <a:fillRect/>
          </a:stretch>
        </p:blipFill>
        <p:spPr bwMode="auto">
          <a:xfrm>
            <a:off x="3352800" y="1524000"/>
            <a:ext cx="2743200" cy="2743200"/>
          </a:xfrm>
          <a:prstGeom prst="rect">
            <a:avLst/>
          </a:prstGeom>
          <a:noFill/>
        </p:spPr>
      </p:pic>
      <p:sp>
        <p:nvSpPr>
          <p:cNvPr id="6" name="Action Button: Forward or Next 5">
            <a:hlinkClick r:id="rId4" action="ppaction://hlinksldjump" highlightClick="1"/>
          </p:cNvPr>
          <p:cNvSpPr/>
          <p:nvPr/>
        </p:nvSpPr>
        <p:spPr>
          <a:xfrm>
            <a:off x="7086600" y="5791200"/>
            <a:ext cx="15240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ndAc>
      <p:stSnd>
        <p:snd r:embed="rId2" name="applause.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branch? Question 1</a:t>
            </a:r>
            <a:endParaRPr lang="en-US" dirty="0"/>
          </a:p>
        </p:txBody>
      </p:sp>
      <p:sp>
        <p:nvSpPr>
          <p:cNvPr id="3" name="Content Placeholder 2"/>
          <p:cNvSpPr>
            <a:spLocks noGrp="1"/>
          </p:cNvSpPr>
          <p:nvPr>
            <p:ph sz="half" idx="1"/>
          </p:nvPr>
        </p:nvSpPr>
        <p:spPr>
          <a:xfrm>
            <a:off x="457200" y="1524000"/>
            <a:ext cx="7924800" cy="1828800"/>
          </a:xfrm>
        </p:spPr>
        <p:txBody>
          <a:bodyPr/>
          <a:lstStyle/>
          <a:p>
            <a:pPr>
              <a:buNone/>
            </a:pPr>
            <a:r>
              <a:rPr lang="en-US" dirty="0" smtClean="0"/>
              <a:t>	Someone breaks into Joey’s house.  They have taken all kind of things. He is looking for someone to help him. Which branch has the power to help Joey? </a:t>
            </a:r>
            <a:endParaRPr lang="en-US" dirty="0"/>
          </a:p>
        </p:txBody>
      </p:sp>
      <p:sp>
        <p:nvSpPr>
          <p:cNvPr id="5" name="TextBox 4">
            <a:hlinkClick r:id="rId2" action="ppaction://hlinksldjump"/>
          </p:cNvPr>
          <p:cNvSpPr txBox="1"/>
          <p:nvPr/>
        </p:nvSpPr>
        <p:spPr>
          <a:xfrm>
            <a:off x="762000" y="3657600"/>
            <a:ext cx="2667000" cy="369332"/>
          </a:xfrm>
          <a:prstGeom prst="rect">
            <a:avLst/>
          </a:prstGeom>
          <a:noFill/>
          <a:ln>
            <a:solidFill>
              <a:schemeClr val="tx1"/>
            </a:solidFill>
          </a:ln>
        </p:spPr>
        <p:txBody>
          <a:bodyPr wrap="square" rtlCol="0">
            <a:spAutoFit/>
          </a:bodyPr>
          <a:lstStyle/>
          <a:p>
            <a:pPr algn="ctr"/>
            <a:r>
              <a:rPr lang="en-US" dirty="0" smtClean="0"/>
              <a:t>The Executive Branch</a:t>
            </a:r>
            <a:endParaRPr lang="en-US" dirty="0"/>
          </a:p>
        </p:txBody>
      </p:sp>
      <p:sp>
        <p:nvSpPr>
          <p:cNvPr id="6" name="TextBox 5">
            <a:hlinkClick r:id="rId3" action="ppaction://hlinksldjump"/>
          </p:cNvPr>
          <p:cNvSpPr txBox="1"/>
          <p:nvPr/>
        </p:nvSpPr>
        <p:spPr>
          <a:xfrm>
            <a:off x="2971800" y="4953000"/>
            <a:ext cx="2667000" cy="369332"/>
          </a:xfrm>
          <a:prstGeom prst="rect">
            <a:avLst/>
          </a:prstGeom>
          <a:noFill/>
          <a:ln>
            <a:solidFill>
              <a:schemeClr val="tx1"/>
            </a:solidFill>
          </a:ln>
        </p:spPr>
        <p:txBody>
          <a:bodyPr wrap="square" rtlCol="0">
            <a:spAutoFit/>
          </a:bodyPr>
          <a:lstStyle/>
          <a:p>
            <a:pPr algn="ctr"/>
            <a:r>
              <a:rPr lang="en-US" dirty="0" smtClean="0"/>
              <a:t>The Judicial Branch</a:t>
            </a:r>
            <a:endParaRPr lang="en-US" dirty="0"/>
          </a:p>
        </p:txBody>
      </p:sp>
      <p:sp>
        <p:nvSpPr>
          <p:cNvPr id="7" name="TextBox 6">
            <a:hlinkClick r:id="rId3" action="ppaction://hlinksldjump"/>
          </p:cNvPr>
          <p:cNvSpPr txBox="1"/>
          <p:nvPr/>
        </p:nvSpPr>
        <p:spPr>
          <a:xfrm>
            <a:off x="5181600" y="3657600"/>
            <a:ext cx="2667000" cy="369332"/>
          </a:xfrm>
          <a:prstGeom prst="rect">
            <a:avLst/>
          </a:prstGeom>
          <a:noFill/>
          <a:ln>
            <a:solidFill>
              <a:schemeClr val="tx1"/>
            </a:solidFill>
          </a:ln>
        </p:spPr>
        <p:txBody>
          <a:bodyPr wrap="square" rtlCol="0">
            <a:spAutoFit/>
          </a:bodyPr>
          <a:lstStyle/>
          <a:p>
            <a:pPr algn="ctr"/>
            <a:r>
              <a:rPr lang="en-US" dirty="0" smtClean="0"/>
              <a:t>The Legislative Branch</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JPhillips\Local Settings\Temporary Internet Files\Content.IE5\B8D22NSX\MCj00978990000[1].wmf"/>
          <p:cNvPicPr>
            <a:picLocks noChangeAspect="1" noChangeArrowheads="1"/>
          </p:cNvPicPr>
          <p:nvPr/>
        </p:nvPicPr>
        <p:blipFill>
          <a:blip r:embed="rId2" cstate="print"/>
          <a:srcRect/>
          <a:stretch>
            <a:fillRect/>
          </a:stretch>
        </p:blipFill>
        <p:spPr bwMode="auto">
          <a:xfrm>
            <a:off x="3352800" y="2133600"/>
            <a:ext cx="2514600" cy="2615345"/>
          </a:xfrm>
          <a:prstGeom prst="rect">
            <a:avLst/>
          </a:prstGeom>
          <a:noFill/>
        </p:spPr>
      </p:pic>
      <p:sp>
        <p:nvSpPr>
          <p:cNvPr id="3" name="Rectangle 2"/>
          <p:cNvSpPr/>
          <p:nvPr/>
        </p:nvSpPr>
        <p:spPr>
          <a:xfrm>
            <a:off x="2133600" y="762000"/>
            <a:ext cx="5638800"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Try Again</a:t>
            </a:r>
            <a:endParaRPr lang="en-US" sz="5400" b="1" cap="none" spc="0"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sp>
        <p:nvSpPr>
          <p:cNvPr id="4" name="Action Button: Back or Previous 3">
            <a:hlinkClick r:id="rId3" action="ppaction://hlinksldjump" highlightClick="1"/>
          </p:cNvPr>
          <p:cNvSpPr/>
          <p:nvPr/>
        </p:nvSpPr>
        <p:spPr>
          <a:xfrm>
            <a:off x="6934200" y="5410200"/>
            <a:ext cx="1447800" cy="914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95600" y="4648200"/>
            <a:ext cx="3733800" cy="369332"/>
          </a:xfrm>
          <a:prstGeom prst="rect">
            <a:avLst/>
          </a:prstGeom>
          <a:noFill/>
        </p:spPr>
        <p:txBody>
          <a:bodyPr wrap="square" rtlCol="0">
            <a:spAutoFit/>
          </a:bodyPr>
          <a:lstStyle/>
          <a:p>
            <a:pPr algn="ctr"/>
            <a:r>
              <a:rPr lang="en-US" dirty="0" smtClean="0"/>
              <a:t>This branch can’t help Joey.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Executive Branch?</a:t>
            </a:r>
            <a:endParaRPr lang="en-US" dirty="0"/>
          </a:p>
        </p:txBody>
      </p:sp>
      <p:sp>
        <p:nvSpPr>
          <p:cNvPr id="3" name="Content Placeholder 2"/>
          <p:cNvSpPr>
            <a:spLocks noGrp="1"/>
          </p:cNvSpPr>
          <p:nvPr>
            <p:ph sz="half" idx="1"/>
          </p:nvPr>
        </p:nvSpPr>
        <p:spPr/>
        <p:txBody>
          <a:bodyPr>
            <a:normAutofit/>
          </a:bodyPr>
          <a:lstStyle/>
          <a:p>
            <a:r>
              <a:rPr lang="en-US" dirty="0" smtClean="0"/>
              <a:t>The Executive Branch of Michigan is made up of the Governor, and all of the officers of our state. </a:t>
            </a:r>
            <a:br>
              <a:rPr lang="en-US" dirty="0" smtClean="0"/>
            </a:br>
            <a:r>
              <a:rPr lang="en-US" dirty="0" smtClean="0"/>
              <a:t/>
            </a:r>
            <a:br>
              <a:rPr lang="en-US" dirty="0" smtClean="0"/>
            </a:br>
            <a:r>
              <a:rPr lang="en-US" dirty="0" smtClean="0"/>
              <a:t>Some examples of officers of the state are:</a:t>
            </a:r>
          </a:p>
          <a:p>
            <a:pPr lvl="1"/>
            <a:r>
              <a:rPr lang="en-US" dirty="0" smtClean="0">
                <a:solidFill>
                  <a:schemeClr val="tx1"/>
                </a:solidFill>
                <a:hlinkClick r:id="rId2"/>
              </a:rPr>
              <a:t>The State Police</a:t>
            </a:r>
            <a:endParaRPr lang="en-US" dirty="0" smtClean="0">
              <a:solidFill>
                <a:schemeClr val="tx1"/>
              </a:solidFill>
            </a:endParaRPr>
          </a:p>
          <a:p>
            <a:pPr lvl="1"/>
            <a:r>
              <a:rPr lang="en-US" dirty="0" smtClean="0">
                <a:solidFill>
                  <a:schemeClr val="tx1"/>
                </a:solidFill>
                <a:hlinkClick r:id="rId3"/>
              </a:rPr>
              <a:t>The Secretary of State</a:t>
            </a:r>
            <a:endParaRPr lang="en-US" dirty="0" smtClean="0">
              <a:solidFill>
                <a:schemeClr val="tx1"/>
              </a:solidFill>
            </a:endParaRPr>
          </a:p>
          <a:p>
            <a:pPr lvl="1"/>
            <a:r>
              <a:rPr lang="en-US" dirty="0" smtClean="0">
                <a:solidFill>
                  <a:schemeClr val="tx1"/>
                </a:solidFill>
                <a:hlinkClick r:id="rId4"/>
              </a:rPr>
              <a:t>The Attorney General</a:t>
            </a:r>
            <a:endParaRPr lang="en-US" dirty="0" smtClean="0">
              <a:solidFill>
                <a:schemeClr val="tx1"/>
              </a:solidFill>
            </a:endParaRPr>
          </a:p>
          <a:p>
            <a:endParaRPr lang="en-US" dirty="0" smtClean="0"/>
          </a:p>
          <a:p>
            <a:endParaRPr lang="en-US" dirty="0"/>
          </a:p>
        </p:txBody>
      </p:sp>
      <p:pic>
        <p:nvPicPr>
          <p:cNvPr id="1026" name="Picture 2"/>
          <p:cNvPicPr>
            <a:picLocks noGrp="1" noChangeAspect="1" noChangeArrowheads="1"/>
          </p:cNvPicPr>
          <p:nvPr>
            <p:ph sz="half" idx="2"/>
          </p:nvPr>
        </p:nvPicPr>
        <p:blipFill>
          <a:blip r:embed="rId5" cstate="print"/>
          <a:srcRect/>
          <a:stretch>
            <a:fillRect/>
          </a:stretch>
        </p:blipFill>
        <p:spPr bwMode="auto">
          <a:xfrm>
            <a:off x="4849019" y="1524000"/>
            <a:ext cx="3657600" cy="4114800"/>
          </a:xfrm>
          <a:prstGeom prst="rect">
            <a:avLst/>
          </a:prstGeom>
          <a:noFill/>
          <a:ln w="9525">
            <a:noFill/>
            <a:miter lim="800000"/>
            <a:headEnd/>
            <a:tailEnd/>
          </a:ln>
        </p:spPr>
      </p:pic>
      <p:sp>
        <p:nvSpPr>
          <p:cNvPr id="6" name="Action Button: Forward or Next 5">
            <a:hlinkClick r:id="" action="ppaction://hlinkshowjump?jump=nextslide" highlightClick="1"/>
          </p:cNvPr>
          <p:cNvSpPr/>
          <p:nvPr/>
        </p:nvSpPr>
        <p:spPr>
          <a:xfrm>
            <a:off x="6934200" y="5791200"/>
            <a:ext cx="12192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4" presetClass="entr" presetSubtype="32"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out)">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00200" y="4191000"/>
            <a:ext cx="6019800" cy="1524000"/>
          </a:xfrm>
        </p:spPr>
        <p:txBody>
          <a:bodyPr>
            <a:normAutofit/>
          </a:bodyPr>
          <a:lstStyle/>
          <a:p>
            <a:pPr algn="ctr">
              <a:buNone/>
            </a:pPr>
            <a:r>
              <a:rPr lang="en-US" dirty="0" smtClean="0"/>
              <a:t>	The Executive Branch has the power to enforce laws. The police would be the right people to help Joey.</a:t>
            </a:r>
            <a:endParaRPr lang="en-US" dirty="0"/>
          </a:p>
        </p:txBody>
      </p:sp>
      <p:sp>
        <p:nvSpPr>
          <p:cNvPr id="5" name="Rectangle 4"/>
          <p:cNvSpPr/>
          <p:nvPr/>
        </p:nvSpPr>
        <p:spPr>
          <a:xfrm>
            <a:off x="2590800" y="533400"/>
            <a:ext cx="44196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Great Job!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5" name="Picture 5" descr="C:\Documents and Settings\JPhillips\Local Settings\Temporary Internet Files\Content.IE5\SQSOMTNV\MCj04413610000[1].png"/>
          <p:cNvPicPr>
            <a:picLocks noChangeAspect="1" noChangeArrowheads="1"/>
          </p:cNvPicPr>
          <p:nvPr/>
        </p:nvPicPr>
        <p:blipFill>
          <a:blip r:embed="rId3" cstate="print"/>
          <a:srcRect/>
          <a:stretch>
            <a:fillRect/>
          </a:stretch>
        </p:blipFill>
        <p:spPr bwMode="auto">
          <a:xfrm>
            <a:off x="3352800" y="1524000"/>
            <a:ext cx="2743200" cy="2743200"/>
          </a:xfrm>
          <a:prstGeom prst="rect">
            <a:avLst/>
          </a:prstGeom>
          <a:noFill/>
        </p:spPr>
      </p:pic>
      <p:sp>
        <p:nvSpPr>
          <p:cNvPr id="6" name="Action Button: Forward or Next 5">
            <a:hlinkClick r:id="rId4" action="ppaction://hlinksldjump" highlightClick="1"/>
          </p:cNvPr>
          <p:cNvSpPr/>
          <p:nvPr/>
        </p:nvSpPr>
        <p:spPr>
          <a:xfrm>
            <a:off x="7086600" y="5791200"/>
            <a:ext cx="15240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ndAc>
      <p:stSnd>
        <p:snd r:embed="rId2" name="applause.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branch? Question 2</a:t>
            </a:r>
            <a:endParaRPr lang="en-US" dirty="0"/>
          </a:p>
        </p:txBody>
      </p:sp>
      <p:sp>
        <p:nvSpPr>
          <p:cNvPr id="3" name="Content Placeholder 2"/>
          <p:cNvSpPr>
            <a:spLocks noGrp="1"/>
          </p:cNvSpPr>
          <p:nvPr>
            <p:ph sz="half" idx="1"/>
          </p:nvPr>
        </p:nvSpPr>
        <p:spPr>
          <a:xfrm>
            <a:off x="457200" y="1524000"/>
            <a:ext cx="7924800" cy="1828800"/>
          </a:xfrm>
        </p:spPr>
        <p:txBody>
          <a:bodyPr>
            <a:normAutofit fontScale="92500" lnSpcReduction="10000"/>
          </a:bodyPr>
          <a:lstStyle/>
          <a:p>
            <a:pPr>
              <a:buNone/>
            </a:pPr>
            <a:r>
              <a:rPr lang="en-US" dirty="0" smtClean="0"/>
              <a:t>	The people of Jonesville are tired of people talking on their cell phones while driving.  They think that a law should be made to ban drivers using cell phones while driving. Which branch has the power to help the people of Jonesville? </a:t>
            </a:r>
            <a:endParaRPr lang="en-US" dirty="0"/>
          </a:p>
        </p:txBody>
      </p:sp>
      <p:sp>
        <p:nvSpPr>
          <p:cNvPr id="5" name="TextBox 4">
            <a:hlinkClick r:id="rId2" action="ppaction://hlinksldjump"/>
          </p:cNvPr>
          <p:cNvSpPr txBox="1"/>
          <p:nvPr/>
        </p:nvSpPr>
        <p:spPr>
          <a:xfrm>
            <a:off x="762000" y="3657600"/>
            <a:ext cx="2667000" cy="369332"/>
          </a:xfrm>
          <a:prstGeom prst="rect">
            <a:avLst/>
          </a:prstGeom>
          <a:noFill/>
          <a:ln>
            <a:solidFill>
              <a:schemeClr val="tx1"/>
            </a:solidFill>
          </a:ln>
        </p:spPr>
        <p:txBody>
          <a:bodyPr wrap="square" rtlCol="0">
            <a:spAutoFit/>
          </a:bodyPr>
          <a:lstStyle/>
          <a:p>
            <a:pPr algn="ctr"/>
            <a:r>
              <a:rPr lang="en-US" dirty="0" smtClean="0"/>
              <a:t>The Executive Branch</a:t>
            </a:r>
            <a:endParaRPr lang="en-US" dirty="0"/>
          </a:p>
        </p:txBody>
      </p:sp>
      <p:sp>
        <p:nvSpPr>
          <p:cNvPr id="6" name="TextBox 5">
            <a:hlinkClick r:id="rId2" action="ppaction://hlinksldjump"/>
          </p:cNvPr>
          <p:cNvSpPr txBox="1"/>
          <p:nvPr/>
        </p:nvSpPr>
        <p:spPr>
          <a:xfrm>
            <a:off x="2971800" y="4953000"/>
            <a:ext cx="2667000" cy="369332"/>
          </a:xfrm>
          <a:prstGeom prst="rect">
            <a:avLst/>
          </a:prstGeom>
          <a:noFill/>
          <a:ln>
            <a:solidFill>
              <a:schemeClr val="tx1"/>
            </a:solidFill>
          </a:ln>
        </p:spPr>
        <p:txBody>
          <a:bodyPr wrap="square" rtlCol="0">
            <a:spAutoFit/>
          </a:bodyPr>
          <a:lstStyle/>
          <a:p>
            <a:pPr algn="ctr"/>
            <a:r>
              <a:rPr lang="en-US" dirty="0" smtClean="0"/>
              <a:t>The Judicial Branch</a:t>
            </a:r>
            <a:endParaRPr lang="en-US" dirty="0"/>
          </a:p>
        </p:txBody>
      </p:sp>
      <p:sp>
        <p:nvSpPr>
          <p:cNvPr id="7" name="TextBox 6">
            <a:hlinkClick r:id="rId3" action="ppaction://hlinksldjump"/>
          </p:cNvPr>
          <p:cNvSpPr txBox="1"/>
          <p:nvPr/>
        </p:nvSpPr>
        <p:spPr>
          <a:xfrm>
            <a:off x="5181600" y="3657600"/>
            <a:ext cx="2667000" cy="369332"/>
          </a:xfrm>
          <a:prstGeom prst="rect">
            <a:avLst/>
          </a:prstGeom>
          <a:noFill/>
          <a:ln>
            <a:solidFill>
              <a:schemeClr val="tx1"/>
            </a:solidFill>
          </a:ln>
        </p:spPr>
        <p:txBody>
          <a:bodyPr wrap="square" rtlCol="0">
            <a:spAutoFit/>
          </a:bodyPr>
          <a:lstStyle/>
          <a:p>
            <a:pPr algn="ctr"/>
            <a:r>
              <a:rPr lang="en-US" dirty="0" smtClean="0"/>
              <a:t>The Legislative Branch</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JPhillips\Local Settings\Temporary Internet Files\Content.IE5\B8D22NSX\MCj00978990000[1].wmf"/>
          <p:cNvPicPr>
            <a:picLocks noChangeAspect="1" noChangeArrowheads="1"/>
          </p:cNvPicPr>
          <p:nvPr/>
        </p:nvPicPr>
        <p:blipFill>
          <a:blip r:embed="rId2" cstate="print"/>
          <a:srcRect/>
          <a:stretch>
            <a:fillRect/>
          </a:stretch>
        </p:blipFill>
        <p:spPr bwMode="auto">
          <a:xfrm>
            <a:off x="3352800" y="2133600"/>
            <a:ext cx="2514600" cy="2615345"/>
          </a:xfrm>
          <a:prstGeom prst="rect">
            <a:avLst/>
          </a:prstGeom>
          <a:noFill/>
        </p:spPr>
      </p:pic>
      <p:sp>
        <p:nvSpPr>
          <p:cNvPr id="3" name="Rectangle 2"/>
          <p:cNvSpPr/>
          <p:nvPr/>
        </p:nvSpPr>
        <p:spPr>
          <a:xfrm>
            <a:off x="2133600" y="762000"/>
            <a:ext cx="5638800"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Try Again</a:t>
            </a:r>
            <a:endParaRPr lang="en-US" sz="5400" b="1" cap="none" spc="0"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sp>
        <p:nvSpPr>
          <p:cNvPr id="4" name="Action Button: Back or Previous 3">
            <a:hlinkClick r:id="rId3" action="ppaction://hlinksldjump" highlightClick="1"/>
          </p:cNvPr>
          <p:cNvSpPr/>
          <p:nvPr/>
        </p:nvSpPr>
        <p:spPr>
          <a:xfrm>
            <a:off x="6934200" y="5410200"/>
            <a:ext cx="1447800" cy="914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95600" y="4648200"/>
            <a:ext cx="3733800" cy="646331"/>
          </a:xfrm>
          <a:prstGeom prst="rect">
            <a:avLst/>
          </a:prstGeom>
          <a:noFill/>
        </p:spPr>
        <p:txBody>
          <a:bodyPr wrap="square" rtlCol="0">
            <a:spAutoFit/>
          </a:bodyPr>
          <a:lstStyle/>
          <a:p>
            <a:pPr algn="ctr"/>
            <a:r>
              <a:rPr lang="en-US" dirty="0" smtClean="0"/>
              <a:t>This branch can’t help the people of Jonesville.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00200" y="4191000"/>
            <a:ext cx="6019800" cy="1524000"/>
          </a:xfrm>
        </p:spPr>
        <p:txBody>
          <a:bodyPr>
            <a:normAutofit/>
          </a:bodyPr>
          <a:lstStyle/>
          <a:p>
            <a:pPr algn="ctr">
              <a:buNone/>
            </a:pPr>
            <a:r>
              <a:rPr lang="en-US" dirty="0" smtClean="0"/>
              <a:t>	The Legislative Branch has the power to create laws. They can vote to make a law to ban cell phones while driving.</a:t>
            </a:r>
            <a:endParaRPr lang="en-US" dirty="0"/>
          </a:p>
        </p:txBody>
      </p:sp>
      <p:sp>
        <p:nvSpPr>
          <p:cNvPr id="5" name="Rectangle 4"/>
          <p:cNvSpPr/>
          <p:nvPr/>
        </p:nvSpPr>
        <p:spPr>
          <a:xfrm>
            <a:off x="2590800" y="533400"/>
            <a:ext cx="44196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Great Job!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5" name="Picture 5" descr="C:\Documents and Settings\JPhillips\Local Settings\Temporary Internet Files\Content.IE5\SQSOMTNV\MCj04413610000[1].png"/>
          <p:cNvPicPr>
            <a:picLocks noChangeAspect="1" noChangeArrowheads="1"/>
          </p:cNvPicPr>
          <p:nvPr/>
        </p:nvPicPr>
        <p:blipFill>
          <a:blip r:embed="rId3" cstate="print"/>
          <a:srcRect/>
          <a:stretch>
            <a:fillRect/>
          </a:stretch>
        </p:blipFill>
        <p:spPr bwMode="auto">
          <a:xfrm>
            <a:off x="3352800" y="1524000"/>
            <a:ext cx="2743200" cy="2743200"/>
          </a:xfrm>
          <a:prstGeom prst="rect">
            <a:avLst/>
          </a:prstGeom>
          <a:noFill/>
        </p:spPr>
      </p:pic>
      <p:sp>
        <p:nvSpPr>
          <p:cNvPr id="6" name="Action Button: Forward or Next 5">
            <a:hlinkClick r:id="" action="ppaction://hlinkshowjump?jump=nextslide" highlightClick="1"/>
          </p:cNvPr>
          <p:cNvSpPr/>
          <p:nvPr/>
        </p:nvSpPr>
        <p:spPr>
          <a:xfrm>
            <a:off x="7086600" y="5791200"/>
            <a:ext cx="15240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ndAc>
      <p:stSnd>
        <p:snd r:embed="rId2" name="applause.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branch? Question 3</a:t>
            </a:r>
            <a:endParaRPr lang="en-US" dirty="0"/>
          </a:p>
        </p:txBody>
      </p:sp>
      <p:sp>
        <p:nvSpPr>
          <p:cNvPr id="3" name="Content Placeholder 2"/>
          <p:cNvSpPr>
            <a:spLocks noGrp="1"/>
          </p:cNvSpPr>
          <p:nvPr>
            <p:ph sz="half" idx="1"/>
          </p:nvPr>
        </p:nvSpPr>
        <p:spPr>
          <a:xfrm>
            <a:off x="457200" y="1524000"/>
            <a:ext cx="7924800" cy="1828800"/>
          </a:xfrm>
        </p:spPr>
        <p:txBody>
          <a:bodyPr>
            <a:normAutofit fontScale="92500"/>
          </a:bodyPr>
          <a:lstStyle/>
          <a:p>
            <a:pPr>
              <a:buNone/>
            </a:pPr>
            <a:r>
              <a:rPr lang="en-US" dirty="0" smtClean="0"/>
              <a:t>	The police have arrested Jen for walking on the “wrong” side of the street.  She says that she was within her rights to walk on whatever side of the street she wanted to. Which branch has the power to decide the fate of Jen? </a:t>
            </a:r>
            <a:endParaRPr lang="en-US" dirty="0"/>
          </a:p>
        </p:txBody>
      </p:sp>
      <p:sp>
        <p:nvSpPr>
          <p:cNvPr id="5" name="TextBox 4">
            <a:hlinkClick r:id="rId2" action="ppaction://hlinksldjump"/>
          </p:cNvPr>
          <p:cNvSpPr txBox="1"/>
          <p:nvPr/>
        </p:nvSpPr>
        <p:spPr>
          <a:xfrm>
            <a:off x="762000" y="3657600"/>
            <a:ext cx="2667000" cy="369332"/>
          </a:xfrm>
          <a:prstGeom prst="rect">
            <a:avLst/>
          </a:prstGeom>
          <a:noFill/>
          <a:ln>
            <a:solidFill>
              <a:schemeClr val="tx1"/>
            </a:solidFill>
          </a:ln>
        </p:spPr>
        <p:txBody>
          <a:bodyPr wrap="square" rtlCol="0">
            <a:spAutoFit/>
          </a:bodyPr>
          <a:lstStyle/>
          <a:p>
            <a:pPr algn="ctr"/>
            <a:r>
              <a:rPr lang="en-US" dirty="0" smtClean="0"/>
              <a:t>The Executive Branch</a:t>
            </a:r>
            <a:endParaRPr lang="en-US" dirty="0"/>
          </a:p>
        </p:txBody>
      </p:sp>
      <p:sp>
        <p:nvSpPr>
          <p:cNvPr id="6" name="TextBox 5">
            <a:hlinkClick r:id="rId3" action="ppaction://hlinksldjump"/>
          </p:cNvPr>
          <p:cNvSpPr txBox="1"/>
          <p:nvPr/>
        </p:nvSpPr>
        <p:spPr>
          <a:xfrm>
            <a:off x="2971800" y="4953000"/>
            <a:ext cx="2667000" cy="369332"/>
          </a:xfrm>
          <a:prstGeom prst="rect">
            <a:avLst/>
          </a:prstGeom>
          <a:noFill/>
          <a:ln>
            <a:solidFill>
              <a:schemeClr val="tx1"/>
            </a:solidFill>
          </a:ln>
        </p:spPr>
        <p:txBody>
          <a:bodyPr wrap="square" rtlCol="0">
            <a:spAutoFit/>
          </a:bodyPr>
          <a:lstStyle/>
          <a:p>
            <a:pPr algn="ctr"/>
            <a:r>
              <a:rPr lang="en-US" dirty="0" smtClean="0"/>
              <a:t>The Judicial Branch</a:t>
            </a:r>
            <a:endParaRPr lang="en-US" dirty="0"/>
          </a:p>
        </p:txBody>
      </p:sp>
      <p:sp>
        <p:nvSpPr>
          <p:cNvPr id="7" name="TextBox 6">
            <a:hlinkClick r:id="rId2" action="ppaction://hlinksldjump"/>
          </p:cNvPr>
          <p:cNvSpPr txBox="1"/>
          <p:nvPr/>
        </p:nvSpPr>
        <p:spPr>
          <a:xfrm>
            <a:off x="5181600" y="3657600"/>
            <a:ext cx="2667000" cy="369332"/>
          </a:xfrm>
          <a:prstGeom prst="rect">
            <a:avLst/>
          </a:prstGeom>
          <a:noFill/>
          <a:ln>
            <a:solidFill>
              <a:schemeClr val="tx1"/>
            </a:solidFill>
          </a:ln>
        </p:spPr>
        <p:txBody>
          <a:bodyPr wrap="square" rtlCol="0">
            <a:spAutoFit/>
          </a:bodyPr>
          <a:lstStyle/>
          <a:p>
            <a:pPr algn="ctr"/>
            <a:r>
              <a:rPr lang="en-US" dirty="0" smtClean="0"/>
              <a:t>The Legislative Branch</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JPhillips\Local Settings\Temporary Internet Files\Content.IE5\B8D22NSX\MCj00978990000[1].wmf"/>
          <p:cNvPicPr>
            <a:picLocks noChangeAspect="1" noChangeArrowheads="1"/>
          </p:cNvPicPr>
          <p:nvPr/>
        </p:nvPicPr>
        <p:blipFill>
          <a:blip r:embed="rId2" cstate="print"/>
          <a:srcRect/>
          <a:stretch>
            <a:fillRect/>
          </a:stretch>
        </p:blipFill>
        <p:spPr bwMode="auto">
          <a:xfrm>
            <a:off x="3352800" y="2133600"/>
            <a:ext cx="2514600" cy="2615345"/>
          </a:xfrm>
          <a:prstGeom prst="rect">
            <a:avLst/>
          </a:prstGeom>
          <a:noFill/>
        </p:spPr>
      </p:pic>
      <p:sp>
        <p:nvSpPr>
          <p:cNvPr id="3" name="Rectangle 2"/>
          <p:cNvSpPr/>
          <p:nvPr/>
        </p:nvSpPr>
        <p:spPr>
          <a:xfrm>
            <a:off x="2133600" y="762000"/>
            <a:ext cx="5638800"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Try Again</a:t>
            </a:r>
            <a:endParaRPr lang="en-US" sz="5400" b="1" cap="none" spc="0"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sp>
        <p:nvSpPr>
          <p:cNvPr id="4" name="Action Button: Back or Previous 3">
            <a:hlinkClick r:id="rId3" action="ppaction://hlinksldjump" highlightClick="1"/>
          </p:cNvPr>
          <p:cNvSpPr/>
          <p:nvPr/>
        </p:nvSpPr>
        <p:spPr>
          <a:xfrm>
            <a:off x="6934200" y="5410200"/>
            <a:ext cx="1447800" cy="914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95600" y="4648200"/>
            <a:ext cx="3733800" cy="646331"/>
          </a:xfrm>
          <a:prstGeom prst="rect">
            <a:avLst/>
          </a:prstGeom>
          <a:noFill/>
        </p:spPr>
        <p:txBody>
          <a:bodyPr wrap="square" rtlCol="0">
            <a:spAutoFit/>
          </a:bodyPr>
          <a:lstStyle/>
          <a:p>
            <a:pPr algn="ctr"/>
            <a:r>
              <a:rPr lang="en-US" dirty="0" smtClean="0"/>
              <a:t>This branch can’t decide what happens to Jen.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00200" y="4191000"/>
            <a:ext cx="6019800" cy="1524000"/>
          </a:xfrm>
        </p:spPr>
        <p:txBody>
          <a:bodyPr>
            <a:normAutofit/>
          </a:bodyPr>
          <a:lstStyle/>
          <a:p>
            <a:pPr algn="ctr">
              <a:buNone/>
            </a:pPr>
            <a:r>
              <a:rPr lang="en-US" dirty="0" smtClean="0"/>
              <a:t>	You have proven that you are an expert on the powers of the branches! </a:t>
            </a:r>
          </a:p>
          <a:p>
            <a:pPr algn="ctr">
              <a:buNone/>
            </a:pPr>
            <a:r>
              <a:rPr lang="en-US" dirty="0" smtClean="0"/>
              <a:t>Bravo!</a:t>
            </a:r>
            <a:endParaRPr lang="en-US" dirty="0"/>
          </a:p>
        </p:txBody>
      </p:sp>
      <p:sp>
        <p:nvSpPr>
          <p:cNvPr id="5" name="Rectangle 4"/>
          <p:cNvSpPr/>
          <p:nvPr/>
        </p:nvSpPr>
        <p:spPr>
          <a:xfrm>
            <a:off x="1905000" y="533400"/>
            <a:ext cx="59436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Congratulations!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5" name="Picture 5" descr="C:\Documents and Settings\JPhillips\Local Settings\Temporary Internet Files\Content.IE5\SQSOMTNV\MCj04413610000[1].png"/>
          <p:cNvPicPr>
            <a:picLocks noChangeAspect="1" noChangeArrowheads="1"/>
          </p:cNvPicPr>
          <p:nvPr/>
        </p:nvPicPr>
        <p:blipFill>
          <a:blip r:embed="rId3" cstate="print"/>
          <a:srcRect/>
          <a:stretch>
            <a:fillRect/>
          </a:stretch>
        </p:blipFill>
        <p:spPr bwMode="auto">
          <a:xfrm>
            <a:off x="3352800" y="1524000"/>
            <a:ext cx="2743200" cy="2743200"/>
          </a:xfrm>
          <a:prstGeom prst="rect">
            <a:avLst/>
          </a:prstGeom>
          <a:noFill/>
        </p:spPr>
      </p:pic>
      <p:sp>
        <p:nvSpPr>
          <p:cNvPr id="6" name="Action Button: Forward or Next 5">
            <a:hlinkClick r:id="" action="ppaction://hlinkshowjump?jump=endshow" highlightClick="1"/>
          </p:cNvPr>
          <p:cNvSpPr/>
          <p:nvPr/>
        </p:nvSpPr>
        <p:spPr>
          <a:xfrm>
            <a:off x="7086600" y="5791200"/>
            <a:ext cx="15240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ndAc>
      <p:stSnd>
        <p:snd r:embed="rId2" name="applaus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powers does the Executive Branch have?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Executive Branch has the power to enforce the laws made by Congress. </a:t>
            </a:r>
          </a:p>
          <a:p>
            <a:endParaRPr lang="en-US" dirty="0" smtClean="0"/>
          </a:p>
          <a:p>
            <a:r>
              <a:rPr lang="en-US" dirty="0" smtClean="0"/>
              <a:t>The Governor must sign all bills before they become law. </a:t>
            </a:r>
            <a:br>
              <a:rPr lang="en-US" dirty="0" smtClean="0"/>
            </a:br>
            <a:r>
              <a:rPr lang="en-US" dirty="0" smtClean="0"/>
              <a:t/>
            </a:r>
            <a:br>
              <a:rPr lang="en-US" dirty="0" smtClean="0"/>
            </a:br>
            <a:r>
              <a:rPr lang="en-US" dirty="0" smtClean="0"/>
              <a:t>She call also </a:t>
            </a:r>
            <a:r>
              <a:rPr lang="en-US" dirty="0" smtClean="0">
                <a:hlinkClick r:id="rId2"/>
              </a:rPr>
              <a:t>veto</a:t>
            </a:r>
            <a:r>
              <a:rPr lang="en-US" dirty="0" smtClean="0"/>
              <a:t> laws that she thinks will not be good for the state.</a:t>
            </a:r>
          </a:p>
          <a:p>
            <a:endParaRPr lang="en-US" dirty="0" smtClean="0"/>
          </a:p>
          <a:p>
            <a:endParaRPr lang="en-US" dirty="0" smtClean="0"/>
          </a:p>
          <a:p>
            <a:pPr>
              <a:buNone/>
            </a:pPr>
            <a:endParaRPr lang="en-US" dirty="0"/>
          </a:p>
        </p:txBody>
      </p:sp>
      <p:pic>
        <p:nvPicPr>
          <p:cNvPr id="3076" name="Picture 4" descr="C:\Documents and Settings\JPhillips\Local Settings\Temporary Internet Files\Content.IE5\EXYV0M1I\MCj03392540000[1].wmf"/>
          <p:cNvPicPr>
            <a:picLocks noChangeAspect="1" noChangeArrowheads="1"/>
          </p:cNvPicPr>
          <p:nvPr/>
        </p:nvPicPr>
        <p:blipFill>
          <a:blip r:embed="rId3" cstate="print"/>
          <a:srcRect/>
          <a:stretch>
            <a:fillRect/>
          </a:stretch>
        </p:blipFill>
        <p:spPr bwMode="auto">
          <a:xfrm>
            <a:off x="5562600" y="1676400"/>
            <a:ext cx="3121056" cy="3124200"/>
          </a:xfrm>
          <a:prstGeom prst="rect">
            <a:avLst/>
          </a:prstGeom>
          <a:noFill/>
        </p:spPr>
      </p:pic>
      <p:sp>
        <p:nvSpPr>
          <p:cNvPr id="8" name="Action Button: Forward or Next 7">
            <a:hlinkClick r:id="" action="ppaction://hlinkshowjump?jump=nextslide" highlightClick="1"/>
          </p:cNvPr>
          <p:cNvSpPr/>
          <p:nvPr/>
        </p:nvSpPr>
        <p:spPr>
          <a:xfrm>
            <a:off x="6934200" y="5715000"/>
            <a:ext cx="16002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1000"/>
                                        <p:tgtEl>
                                          <p:spTgt spid="3">
                                            <p:txEl>
                                              <p:pRg st="2" end="2"/>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out)">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other powers does the Executive Branch have?</a:t>
            </a:r>
            <a:endParaRPr lang="en-US" dirty="0"/>
          </a:p>
        </p:txBody>
      </p:sp>
      <p:sp>
        <p:nvSpPr>
          <p:cNvPr id="3" name="Content Placeholder 2"/>
          <p:cNvSpPr>
            <a:spLocks noGrp="1"/>
          </p:cNvSpPr>
          <p:nvPr>
            <p:ph sz="half" idx="1"/>
          </p:nvPr>
        </p:nvSpPr>
        <p:spPr/>
        <p:txBody>
          <a:bodyPr>
            <a:noAutofit/>
          </a:bodyPr>
          <a:lstStyle/>
          <a:p>
            <a:r>
              <a:rPr lang="en-US" sz="3200" dirty="0" smtClean="0"/>
              <a:t>The Executive Branch  collects taxes, licenses cars, and arrests people who violate laws.</a:t>
            </a:r>
          </a:p>
          <a:p>
            <a:endParaRPr lang="en-US" sz="3200" dirty="0" smtClean="0"/>
          </a:p>
          <a:p>
            <a:r>
              <a:rPr lang="en-US" sz="3200" dirty="0" smtClean="0"/>
              <a:t>They are the enforcers!</a:t>
            </a:r>
          </a:p>
          <a:p>
            <a:endParaRPr lang="en-US" sz="3200" dirty="0"/>
          </a:p>
        </p:txBody>
      </p:sp>
      <p:pic>
        <p:nvPicPr>
          <p:cNvPr id="5" name="Picture 2" descr="C:\Documents and Settings\JPhillips\Local Settings\Temporary Internet Files\Content.IE5\6A7Y2SX0\MCj04367280000[1].wmf"/>
          <p:cNvPicPr>
            <a:picLocks noGrp="1" noChangeAspect="1" noChangeArrowheads="1"/>
          </p:cNvPicPr>
          <p:nvPr>
            <p:ph sz="half" idx="2"/>
          </p:nvPr>
        </p:nvPicPr>
        <p:blipFill>
          <a:blip r:embed="rId2" cstate="print"/>
          <a:srcRect/>
          <a:stretch>
            <a:fillRect/>
          </a:stretch>
        </p:blipFill>
        <p:spPr bwMode="auto">
          <a:xfrm>
            <a:off x="5334000" y="2667000"/>
            <a:ext cx="2746375" cy="1498600"/>
          </a:xfrm>
          <a:prstGeom prst="rect">
            <a:avLst/>
          </a:prstGeom>
          <a:noFill/>
        </p:spPr>
      </p:pic>
      <p:sp>
        <p:nvSpPr>
          <p:cNvPr id="6" name="Action Button: Forward or Next 5">
            <a:hlinkClick r:id="" action="ppaction://hlinkshowjump?jump=nextslide" highlightClick="1"/>
          </p:cNvPr>
          <p:cNvSpPr/>
          <p:nvPr/>
        </p:nvSpPr>
        <p:spPr>
          <a:xfrm>
            <a:off x="7010400" y="5486400"/>
            <a:ext cx="1447800" cy="838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par>
                          <p:cTn id="11" fill="hold">
                            <p:stCondLst>
                              <p:cond delay="2000"/>
                            </p:stCondLst>
                            <p:childTnLst>
                              <p:par>
                                <p:cTn id="12" presetID="4" presetClass="entr" presetSubtype="32"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out)">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Executive Power</a:t>
            </a:r>
            <a:endParaRPr lang="en-US" dirty="0"/>
          </a:p>
        </p:txBody>
      </p:sp>
      <p:sp>
        <p:nvSpPr>
          <p:cNvPr id="3" name="Content Placeholder 2"/>
          <p:cNvSpPr>
            <a:spLocks noGrp="1"/>
          </p:cNvSpPr>
          <p:nvPr>
            <p:ph sz="half" idx="1"/>
          </p:nvPr>
        </p:nvSpPr>
        <p:spPr>
          <a:xfrm>
            <a:off x="457200" y="1524000"/>
            <a:ext cx="8001000" cy="1676400"/>
          </a:xfrm>
        </p:spPr>
        <p:txBody>
          <a:bodyPr>
            <a:normAutofit lnSpcReduction="10000"/>
          </a:bodyPr>
          <a:lstStyle/>
          <a:p>
            <a:pPr>
              <a:buNone/>
            </a:pPr>
            <a:r>
              <a:rPr lang="en-US" dirty="0" smtClean="0"/>
              <a:t>	Joe walks into a store, and sees a candy bar that he thinks would be great.  He grabs the candy bar, and then runs out of the store.  What happens to Joe?</a:t>
            </a:r>
          </a:p>
          <a:p>
            <a:pPr>
              <a:buNone/>
            </a:pPr>
            <a:r>
              <a:rPr lang="en-US" dirty="0" smtClean="0"/>
              <a:t>			(Pick an answer below)</a:t>
            </a:r>
            <a:endParaRPr lang="en-US" dirty="0"/>
          </a:p>
        </p:txBody>
      </p:sp>
      <p:sp>
        <p:nvSpPr>
          <p:cNvPr id="5" name="TextBox 4">
            <a:hlinkClick r:id="rId2" action="ppaction://hlinksldjump"/>
          </p:cNvPr>
          <p:cNvSpPr txBox="1"/>
          <p:nvPr/>
        </p:nvSpPr>
        <p:spPr>
          <a:xfrm>
            <a:off x="1219200" y="4038600"/>
            <a:ext cx="2362200" cy="923330"/>
          </a:xfrm>
          <a:prstGeom prst="rect">
            <a:avLst/>
          </a:prstGeom>
          <a:noFill/>
          <a:ln>
            <a:solidFill>
              <a:schemeClr val="accent1"/>
            </a:solidFill>
          </a:ln>
        </p:spPr>
        <p:txBody>
          <a:bodyPr wrap="square" rtlCol="0">
            <a:spAutoFit/>
          </a:bodyPr>
          <a:lstStyle/>
          <a:p>
            <a:pPr algn="ctr"/>
            <a:r>
              <a:rPr lang="en-US" dirty="0" smtClean="0"/>
              <a:t>Joe runs away and eats the candy bar for free.</a:t>
            </a:r>
            <a:endParaRPr lang="en-US" dirty="0"/>
          </a:p>
        </p:txBody>
      </p:sp>
      <p:sp>
        <p:nvSpPr>
          <p:cNvPr id="6" name="TextBox 5">
            <a:hlinkClick r:id="rId3" action="ppaction://hlinksldjump"/>
          </p:cNvPr>
          <p:cNvSpPr txBox="1"/>
          <p:nvPr/>
        </p:nvSpPr>
        <p:spPr>
          <a:xfrm>
            <a:off x="4800600" y="4038600"/>
            <a:ext cx="2667000" cy="923330"/>
          </a:xfrm>
          <a:prstGeom prst="rect">
            <a:avLst/>
          </a:prstGeom>
          <a:noFill/>
          <a:ln>
            <a:solidFill>
              <a:schemeClr val="accent1"/>
            </a:solidFill>
          </a:ln>
        </p:spPr>
        <p:txBody>
          <a:bodyPr wrap="square" rtlCol="0">
            <a:spAutoFit/>
          </a:bodyPr>
          <a:lstStyle/>
          <a:p>
            <a:pPr algn="ctr"/>
            <a:r>
              <a:rPr lang="en-US" dirty="0" smtClean="0"/>
              <a:t>Joe runs from the store, and the police arrest him.</a:t>
            </a:r>
            <a:endParaRPr lang="en-US" dirty="0"/>
          </a:p>
        </p:txBody>
      </p:sp>
      <p:pic>
        <p:nvPicPr>
          <p:cNvPr id="2050" name="Picture 2" descr="C:\Documents and Settings\JPhillips\Local Settings\Temporary Internet Files\Content.IE5\SQSOMTNV\MCj02902500000[1].wmf"/>
          <p:cNvPicPr>
            <a:picLocks noChangeAspect="1" noChangeArrowheads="1"/>
          </p:cNvPicPr>
          <p:nvPr/>
        </p:nvPicPr>
        <p:blipFill>
          <a:blip r:embed="rId4" cstate="print"/>
          <a:srcRect/>
          <a:stretch>
            <a:fillRect/>
          </a:stretch>
        </p:blipFill>
        <p:spPr bwMode="auto">
          <a:xfrm>
            <a:off x="7467600" y="2514600"/>
            <a:ext cx="1092352" cy="1219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00200" y="4191000"/>
            <a:ext cx="6019800" cy="1524000"/>
          </a:xfrm>
        </p:spPr>
        <p:txBody>
          <a:bodyPr>
            <a:normAutofit/>
          </a:bodyPr>
          <a:lstStyle/>
          <a:p>
            <a:pPr>
              <a:buNone/>
            </a:pPr>
            <a:r>
              <a:rPr lang="en-US" dirty="0" smtClean="0"/>
              <a:t>	The police would use their executive power to enforce laws, and arrest Joe for stealing.</a:t>
            </a:r>
            <a:endParaRPr lang="en-US" dirty="0"/>
          </a:p>
        </p:txBody>
      </p:sp>
      <p:sp>
        <p:nvSpPr>
          <p:cNvPr id="5" name="Rectangle 4"/>
          <p:cNvSpPr/>
          <p:nvPr/>
        </p:nvSpPr>
        <p:spPr>
          <a:xfrm>
            <a:off x="2590800" y="533400"/>
            <a:ext cx="44196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Great Job!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5" name="Picture 5" descr="C:\Documents and Settings\JPhillips\Local Settings\Temporary Internet Files\Content.IE5\SQSOMTNV\MCj04413610000[1].png"/>
          <p:cNvPicPr>
            <a:picLocks noChangeAspect="1" noChangeArrowheads="1"/>
          </p:cNvPicPr>
          <p:nvPr/>
        </p:nvPicPr>
        <p:blipFill>
          <a:blip r:embed="rId3" cstate="print"/>
          <a:srcRect/>
          <a:stretch>
            <a:fillRect/>
          </a:stretch>
        </p:blipFill>
        <p:spPr bwMode="auto">
          <a:xfrm>
            <a:off x="3352800" y="1524000"/>
            <a:ext cx="2743200" cy="2743200"/>
          </a:xfrm>
          <a:prstGeom prst="rect">
            <a:avLst/>
          </a:prstGeom>
          <a:noFill/>
        </p:spPr>
      </p:pic>
      <p:sp>
        <p:nvSpPr>
          <p:cNvPr id="10" name="Action Button: Forward or Next 9">
            <a:hlinkClick r:id="" action="ppaction://hlinkshowjump?jump=nextslide" highlightClick="1"/>
          </p:cNvPr>
          <p:cNvSpPr/>
          <p:nvPr/>
        </p:nvSpPr>
        <p:spPr>
          <a:xfrm>
            <a:off x="7391400" y="5791200"/>
            <a:ext cx="12954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ndAc>
      <p:stSnd>
        <p:snd r:embed="rId2" name="applause.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2 of Executive Power</a:t>
            </a:r>
            <a:endParaRPr lang="en-US" dirty="0"/>
          </a:p>
        </p:txBody>
      </p:sp>
      <p:sp>
        <p:nvSpPr>
          <p:cNvPr id="3" name="Content Placeholder 2"/>
          <p:cNvSpPr>
            <a:spLocks noGrp="1"/>
          </p:cNvSpPr>
          <p:nvPr>
            <p:ph sz="half" idx="1"/>
          </p:nvPr>
        </p:nvSpPr>
        <p:spPr>
          <a:xfrm>
            <a:off x="457200" y="1524000"/>
            <a:ext cx="7848600" cy="2209800"/>
          </a:xfrm>
        </p:spPr>
        <p:txBody>
          <a:bodyPr>
            <a:normAutofit fontScale="92500" lnSpcReduction="20000"/>
          </a:bodyPr>
          <a:lstStyle/>
          <a:p>
            <a:pPr>
              <a:buNone/>
            </a:pPr>
            <a:r>
              <a:rPr lang="en-US" sz="2800" dirty="0" smtClean="0"/>
              <a:t>	Congress passes a bill that requires students to go to school year round.  The bill is sent to the Governor for her approval, but she doesn’t want the bill to become a law. </a:t>
            </a:r>
            <a:br>
              <a:rPr lang="en-US" sz="2800" dirty="0" smtClean="0"/>
            </a:br>
            <a:r>
              <a:rPr lang="en-US" sz="2800" dirty="0" smtClean="0"/>
              <a:t/>
            </a:r>
            <a:br>
              <a:rPr lang="en-US" sz="2800" dirty="0" smtClean="0"/>
            </a:br>
            <a:r>
              <a:rPr lang="en-US" sz="2800" dirty="0" smtClean="0"/>
              <a:t>What power can she use?  (Pick an answer below)</a:t>
            </a:r>
            <a:endParaRPr lang="en-US" sz="2800" dirty="0"/>
          </a:p>
        </p:txBody>
      </p:sp>
      <p:sp>
        <p:nvSpPr>
          <p:cNvPr id="5" name="TextBox 4">
            <a:hlinkClick r:id="rId2" action="ppaction://hlinksldjump"/>
          </p:cNvPr>
          <p:cNvSpPr txBox="1"/>
          <p:nvPr/>
        </p:nvSpPr>
        <p:spPr>
          <a:xfrm>
            <a:off x="1066800" y="4267200"/>
            <a:ext cx="2590800" cy="923330"/>
          </a:xfrm>
          <a:prstGeom prst="rect">
            <a:avLst/>
          </a:prstGeom>
          <a:noFill/>
          <a:ln>
            <a:solidFill>
              <a:schemeClr val="accent1"/>
            </a:solidFill>
          </a:ln>
        </p:spPr>
        <p:txBody>
          <a:bodyPr wrap="square" rtlCol="0">
            <a:spAutoFit/>
          </a:bodyPr>
          <a:lstStyle/>
          <a:p>
            <a:pPr algn="ctr"/>
            <a:r>
              <a:rPr lang="en-US" dirty="0" smtClean="0"/>
              <a:t>She can throw the people who wrote the bill in jail.</a:t>
            </a:r>
            <a:endParaRPr lang="en-US" dirty="0"/>
          </a:p>
        </p:txBody>
      </p:sp>
      <p:sp>
        <p:nvSpPr>
          <p:cNvPr id="7" name="TextBox 6">
            <a:hlinkClick r:id="rId3" action="ppaction://hlinksldjump"/>
          </p:cNvPr>
          <p:cNvSpPr txBox="1"/>
          <p:nvPr/>
        </p:nvSpPr>
        <p:spPr>
          <a:xfrm>
            <a:off x="4953000" y="4267200"/>
            <a:ext cx="2895600" cy="923330"/>
          </a:xfrm>
          <a:prstGeom prst="rect">
            <a:avLst/>
          </a:prstGeom>
          <a:noFill/>
          <a:ln>
            <a:solidFill>
              <a:schemeClr val="accent1"/>
            </a:solidFill>
          </a:ln>
        </p:spPr>
        <p:txBody>
          <a:bodyPr wrap="square" rtlCol="0">
            <a:spAutoFit/>
          </a:bodyPr>
          <a:lstStyle/>
          <a:p>
            <a:pPr algn="ctr"/>
            <a:r>
              <a:rPr lang="en-US" dirty="0" smtClean="0"/>
              <a:t>She can veto the bill, and stop it from becoming a law.</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JPhillips\Local Settings\Temporary Internet Files\Content.IE5\B8D22NSX\MCj00978990000[1].wmf"/>
          <p:cNvPicPr>
            <a:picLocks noChangeAspect="1" noChangeArrowheads="1"/>
          </p:cNvPicPr>
          <p:nvPr/>
        </p:nvPicPr>
        <p:blipFill>
          <a:blip r:embed="rId2" cstate="print"/>
          <a:srcRect/>
          <a:stretch>
            <a:fillRect/>
          </a:stretch>
        </p:blipFill>
        <p:spPr bwMode="auto">
          <a:xfrm>
            <a:off x="3352800" y="2133600"/>
            <a:ext cx="2514600" cy="2615345"/>
          </a:xfrm>
          <a:prstGeom prst="rect">
            <a:avLst/>
          </a:prstGeom>
          <a:noFill/>
        </p:spPr>
      </p:pic>
      <p:sp>
        <p:nvSpPr>
          <p:cNvPr id="3" name="Rectangle 2"/>
          <p:cNvSpPr/>
          <p:nvPr/>
        </p:nvSpPr>
        <p:spPr>
          <a:xfrm>
            <a:off x="2133600" y="762000"/>
            <a:ext cx="5638800"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Try Again</a:t>
            </a:r>
            <a:endParaRPr lang="en-US" sz="5400" b="1" cap="none" spc="0"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sp>
        <p:nvSpPr>
          <p:cNvPr id="4" name="Action Button: Back or Previous 3">
            <a:hlinkClick r:id="rId3" action="ppaction://hlinksldjump" highlightClick="1"/>
          </p:cNvPr>
          <p:cNvSpPr/>
          <p:nvPr/>
        </p:nvSpPr>
        <p:spPr>
          <a:xfrm>
            <a:off x="6934200" y="5410200"/>
            <a:ext cx="1447800" cy="914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500</TotalTime>
  <Words>670</Words>
  <Application>Microsoft Office PowerPoint</Application>
  <PresentationFormat>On-screen Show (4:3)</PresentationFormat>
  <Paragraphs>123</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Paper</vt:lpstr>
      <vt:lpstr>Slide 1</vt:lpstr>
      <vt:lpstr>Slide 2</vt:lpstr>
      <vt:lpstr>What is the Executive Branch?</vt:lpstr>
      <vt:lpstr>What powers does the Executive Branch have?</vt:lpstr>
      <vt:lpstr>What other powers does the Executive Branch have?</vt:lpstr>
      <vt:lpstr>An Example of Executive Power</vt:lpstr>
      <vt:lpstr>Slide 7</vt:lpstr>
      <vt:lpstr>Example # 2 of Executive Power</vt:lpstr>
      <vt:lpstr>Slide 9</vt:lpstr>
      <vt:lpstr>Slide 10</vt:lpstr>
      <vt:lpstr>What is the Legislative Branch?</vt:lpstr>
      <vt:lpstr>What powers do the Legislative Branch have?</vt:lpstr>
      <vt:lpstr>How they can the Legislative Branch overturn a veto?</vt:lpstr>
      <vt:lpstr>How a bill becomes a law…</vt:lpstr>
      <vt:lpstr>Example #1 of Legislative Powers</vt:lpstr>
      <vt:lpstr>Slide 16</vt:lpstr>
      <vt:lpstr>Slide 17</vt:lpstr>
      <vt:lpstr>Slide 18</vt:lpstr>
      <vt:lpstr>Example #2 of Legislative Power</vt:lpstr>
      <vt:lpstr>Slide 20</vt:lpstr>
      <vt:lpstr>Slide 21</vt:lpstr>
      <vt:lpstr>The Judicial Branch</vt:lpstr>
      <vt:lpstr>What is the Judicial Branch?</vt:lpstr>
      <vt:lpstr>What powers does the Judicial Branch have?</vt:lpstr>
      <vt:lpstr>Now it’s your turn!</vt:lpstr>
      <vt:lpstr>Slide 26</vt:lpstr>
      <vt:lpstr>Slide 27</vt:lpstr>
      <vt:lpstr>Which branch? Question 1</vt:lpstr>
      <vt:lpstr>Slide 29</vt:lpstr>
      <vt:lpstr>Slide 30</vt:lpstr>
      <vt:lpstr>Which branch? Question 2</vt:lpstr>
      <vt:lpstr>Slide 32</vt:lpstr>
      <vt:lpstr>Slide 33</vt:lpstr>
      <vt:lpstr>Which branch? Question 3</vt:lpstr>
      <vt:lpstr>Slide 35</vt:lpstr>
      <vt:lpstr>Slide 36</vt:lpstr>
    </vt:vector>
  </TitlesOfParts>
  <Company>Battle Creek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JPhillips</dc:creator>
  <cp:lastModifiedBy>JPhillips</cp:lastModifiedBy>
  <cp:revision>38</cp:revision>
  <dcterms:created xsi:type="dcterms:W3CDTF">2009-12-02T14:32:14Z</dcterms:created>
  <dcterms:modified xsi:type="dcterms:W3CDTF">2009-12-07T03:11:20Z</dcterms:modified>
</cp:coreProperties>
</file>